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77"/>
  </p:notesMasterIdLst>
  <p:handoutMasterIdLst>
    <p:handoutMasterId r:id="rId78"/>
  </p:handoutMasterIdLst>
  <p:sldIdLst>
    <p:sldId id="312" r:id="rId2"/>
    <p:sldId id="349" r:id="rId3"/>
    <p:sldId id="271" r:id="rId4"/>
    <p:sldId id="366" r:id="rId5"/>
    <p:sldId id="288" r:id="rId6"/>
    <p:sldId id="382" r:id="rId7"/>
    <p:sldId id="287" r:id="rId8"/>
    <p:sldId id="290" r:id="rId9"/>
    <p:sldId id="412" r:id="rId10"/>
    <p:sldId id="367" r:id="rId11"/>
    <p:sldId id="411" r:id="rId12"/>
    <p:sldId id="413" r:id="rId13"/>
    <p:sldId id="419" r:id="rId14"/>
    <p:sldId id="420" r:id="rId15"/>
    <p:sldId id="421" r:id="rId16"/>
    <p:sldId id="422" r:id="rId17"/>
    <p:sldId id="423" r:id="rId18"/>
    <p:sldId id="424" r:id="rId19"/>
    <p:sldId id="425" r:id="rId20"/>
    <p:sldId id="426" r:id="rId21"/>
    <p:sldId id="414" r:id="rId22"/>
    <p:sldId id="497" r:id="rId23"/>
    <p:sldId id="523" r:id="rId24"/>
    <p:sldId id="524" r:id="rId25"/>
    <p:sldId id="525" r:id="rId26"/>
    <p:sldId id="526" r:id="rId27"/>
    <p:sldId id="427" r:id="rId28"/>
    <p:sldId id="429" r:id="rId29"/>
    <p:sldId id="530" r:id="rId30"/>
    <p:sldId id="364" r:id="rId31"/>
    <p:sldId id="481" r:id="rId32"/>
    <p:sldId id="375" r:id="rId33"/>
    <p:sldId id="465" r:id="rId34"/>
    <p:sldId id="466" r:id="rId35"/>
    <p:sldId id="310" r:id="rId36"/>
    <p:sldId id="311" r:id="rId37"/>
    <p:sldId id="484" r:id="rId38"/>
    <p:sldId id="482" r:id="rId39"/>
    <p:sldId id="529" r:id="rId40"/>
    <p:sldId id="535" r:id="rId41"/>
    <p:sldId id="491" r:id="rId42"/>
    <p:sldId id="490" r:id="rId43"/>
    <p:sldId id="464" r:id="rId44"/>
    <p:sldId id="531" r:id="rId45"/>
    <p:sldId id="470" r:id="rId46"/>
    <p:sldId id="469" r:id="rId47"/>
    <p:sldId id="501" r:id="rId48"/>
    <p:sldId id="506" r:id="rId49"/>
    <p:sldId id="507" r:id="rId50"/>
    <p:sldId id="316" r:id="rId51"/>
    <p:sldId id="318" r:id="rId52"/>
    <p:sldId id="532" r:id="rId53"/>
    <p:sldId id="356" r:id="rId54"/>
    <p:sldId id="517" r:id="rId55"/>
    <p:sldId id="518" r:id="rId56"/>
    <p:sldId id="519" r:id="rId57"/>
    <p:sldId id="520" r:id="rId58"/>
    <p:sldId id="521" r:id="rId59"/>
    <p:sldId id="471" r:id="rId60"/>
    <p:sldId id="472" r:id="rId61"/>
    <p:sldId id="377" r:id="rId62"/>
    <p:sldId id="401" r:id="rId63"/>
    <p:sldId id="314" r:id="rId64"/>
    <p:sldId id="492" r:id="rId65"/>
    <p:sldId id="533" r:id="rId66"/>
    <p:sldId id="493" r:id="rId67"/>
    <p:sldId id="534" r:id="rId68"/>
    <p:sldId id="494" r:id="rId69"/>
    <p:sldId id="495" r:id="rId70"/>
    <p:sldId id="527" r:id="rId71"/>
    <p:sldId id="528" r:id="rId72"/>
    <p:sldId id="496" r:id="rId73"/>
    <p:sldId id="319" r:id="rId74"/>
    <p:sldId id="536" r:id="rId75"/>
    <p:sldId id="328" r:id="rId76"/>
  </p:sldIdLst>
  <p:sldSz cx="9144000" cy="6858000" type="screen4x3"/>
  <p:notesSz cx="6799263" cy="99298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FFFFFF"/>
    <a:srgbClr val="000000"/>
    <a:srgbClr val="FC9204"/>
    <a:srgbClr val="B0AD8A"/>
    <a:srgbClr val="81C9F0"/>
    <a:srgbClr val="333333"/>
    <a:srgbClr val="494834"/>
    <a:srgbClr val="483225"/>
    <a:srgbClr val="DDDDDD"/>
    <a:srgbClr val="EAEAEA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9379" autoAdjust="0"/>
    <p:restoredTop sz="71275" autoAdjust="0"/>
  </p:normalViewPr>
  <p:slideViewPr>
    <p:cSldViewPr snapToGrid="0">
      <p:cViewPr varScale="1">
        <p:scale>
          <a:sx n="79" d="100"/>
          <a:sy n="79" d="100"/>
        </p:scale>
        <p:origin x="-222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20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347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ko-KR" altLang="ko-KR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342" y="0"/>
            <a:ext cx="2946347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ko-KR" altLang="ko-KR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1599"/>
            <a:ext cx="2946347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ko-KR" altLang="ko-KR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342" y="9431599"/>
            <a:ext cx="2946347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FE98555-A8FC-4B4E-AA31-7AED6AA098CA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347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ko-KR" altLang="ko-KR"/>
          </a:p>
        </p:txBody>
      </p:sp>
      <p:sp>
        <p:nvSpPr>
          <p:cNvPr id="512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342" y="0"/>
            <a:ext cx="2946347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ko-KR" altLang="ko-KR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4538"/>
            <a:ext cx="4964113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16661"/>
            <a:ext cx="5439410" cy="4468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</a:p>
        </p:txBody>
      </p:sp>
      <p:sp>
        <p:nvSpPr>
          <p:cNvPr id="512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599"/>
            <a:ext cx="2946347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ko-KR" altLang="ko-KR"/>
          </a:p>
        </p:txBody>
      </p:sp>
      <p:sp>
        <p:nvSpPr>
          <p:cNvPr id="512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342" y="9431599"/>
            <a:ext cx="2946347" cy="496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A1A509E-6779-4CB5-A788-521669235706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ＭＳ Ｐゴシック" pitchFamily="-10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8" charset="0"/>
        <a:ea typeface="ＭＳ Ｐゴシック" pitchFamily="-108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B9378B-5977-4BB8-B9F0-8F929B9F5C84}" type="slidenum">
              <a:rPr lang="en-US" altLang="ko-KR"/>
              <a:pPr/>
              <a:t>1</a:t>
            </a:fld>
            <a:endParaRPr lang="en-US" altLang="ko-KR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altLang="ko-KR" dirty="0" smtClean="0">
                <a:latin typeface="Arial" charset="0"/>
                <a:ea typeface="ＭＳ Ｐゴシック" charset="-128"/>
              </a:rPr>
              <a:t>I'm </a:t>
            </a:r>
            <a:r>
              <a:rPr lang="en-US" altLang="ko-KR" dirty="0" err="1" smtClean="0">
                <a:latin typeface="Arial" charset="0"/>
                <a:ea typeface="ＭＳ Ｐゴシック" charset="-128"/>
              </a:rPr>
              <a:t>gonna</a:t>
            </a:r>
            <a:r>
              <a:rPr lang="en-US" altLang="ko-KR" dirty="0" smtClean="0">
                <a:latin typeface="Arial" charset="0"/>
                <a:ea typeface="ＭＳ Ｐゴシック" charset="-128"/>
              </a:rPr>
              <a:t> talk about a new motion editing technique to </a:t>
            </a:r>
            <a:r>
              <a:rPr lang="en-US" altLang="ko-KR" dirty="0" smtClean="0">
                <a:latin typeface="Arial" charset="0"/>
                <a:ea typeface="ＭＳ Ｐゴシック" charset="-128"/>
              </a:rPr>
              <a:t>manipulate synchronized </a:t>
            </a:r>
            <a:r>
              <a:rPr lang="en-US" altLang="ko-KR" dirty="0" smtClean="0">
                <a:latin typeface="Arial" charset="0"/>
                <a:ea typeface="ＭＳ Ｐゴシック" charset="-128"/>
              </a:rPr>
              <a:t>multiple character motion interactively.</a:t>
            </a:r>
          </a:p>
          <a:p>
            <a:pPr eaLnBrk="1" hangingPunct="1"/>
            <a:endParaRPr lang="ko-KR" altLang="ko-KR" dirty="0" smtClean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And then, I will explain our motion path manipulation</a:t>
            </a:r>
            <a:r>
              <a:rPr lang="en-US" altLang="ko-KR" baseline="0" dirty="0" smtClean="0"/>
              <a:t> </a:t>
            </a:r>
            <a:r>
              <a:rPr lang="en-US" altLang="ko-KR" dirty="0" smtClean="0"/>
              <a:t> </a:t>
            </a:r>
            <a:r>
              <a:rPr lang="en-US" altLang="ko-KR" dirty="0" smtClean="0"/>
              <a:t>based on as-rigid-as possible </a:t>
            </a:r>
            <a:r>
              <a:rPr lang="en-US" altLang="ko-KR" dirty="0" err="1" smtClean="0"/>
              <a:t>laplacian</a:t>
            </a:r>
            <a:r>
              <a:rPr lang="en-US" altLang="ko-KR" dirty="0" smtClean="0"/>
              <a:t> based techniques.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10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A large deformation of motion paths could result in </a:t>
            </a:r>
            <a:r>
              <a:rPr lang="en-US" altLang="ko-KR" dirty="0" smtClean="0"/>
              <a:t>unnatural </a:t>
            </a:r>
            <a:r>
              <a:rPr lang="en-US" altLang="ko-KR" dirty="0" smtClean="0"/>
              <a:t>distortion of motion.</a:t>
            </a:r>
          </a:p>
          <a:p>
            <a:r>
              <a:rPr lang="en-US" altLang="ko-KR" dirty="0" smtClean="0"/>
              <a:t>We will explain how to handle this large deformation.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Multiple character interaction is synchronized both in </a:t>
            </a:r>
            <a:r>
              <a:rPr lang="en-US" altLang="ko-KR" dirty="0" smtClean="0"/>
              <a:t>space </a:t>
            </a:r>
            <a:r>
              <a:rPr lang="en-US" altLang="ko-KR" dirty="0" smtClean="0"/>
              <a:t>and time.</a:t>
            </a:r>
          </a:p>
          <a:p>
            <a:r>
              <a:rPr lang="en-US" altLang="ko-KR" dirty="0" smtClean="0"/>
              <a:t>Interaction between characters can be described by specifying their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12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absolute </a:t>
            </a:r>
            <a:r>
              <a:rPr lang="en-US" altLang="ko-KR" baseline="0" dirty="0" smtClean="0"/>
              <a:t>position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13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and </a:t>
            </a:r>
            <a:r>
              <a:rPr lang="en-US" altLang="ko-KR" baseline="0" dirty="0" smtClean="0"/>
              <a:t>direction</a:t>
            </a:r>
            <a:r>
              <a:rPr lang="en-US" altLang="ko-KR" baseline="0" dirty="0" smtClean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14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relative </a:t>
            </a:r>
            <a:r>
              <a:rPr lang="en-US" altLang="ko-KR" baseline="0" dirty="0" smtClean="0"/>
              <a:t>position and direction of a character with respect to another.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15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The </a:t>
            </a:r>
            <a:r>
              <a:rPr lang="en-US" altLang="ko-KR" baseline="0" dirty="0" smtClean="0"/>
              <a:t>relative position of the characters carrying the chair are </a:t>
            </a:r>
            <a:r>
              <a:rPr lang="en-US" altLang="ko-KR" baseline="0" dirty="0" err="1" smtClean="0"/>
              <a:t>variational</a:t>
            </a:r>
            <a:r>
              <a:rPr lang="en-US" altLang="ko-KR" baseline="0" dirty="0" smtClean="0"/>
              <a:t> </a:t>
            </a:r>
            <a:r>
              <a:rPr lang="en-US" altLang="ko-KR" baseline="0" dirty="0" smtClean="0"/>
              <a:t>in the sense that it should be enforced for a certain time </a:t>
            </a:r>
            <a:r>
              <a:rPr lang="en-US" altLang="ko-KR" baseline="0" dirty="0" smtClean="0"/>
              <a:t>duration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16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The character's hands should stay on the chair.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17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The bottom three lines represents the time line of the characters.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Each time line governs the timing of corresponding character.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The user can specify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18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absolute timing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19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Recently research on </a:t>
            </a:r>
            <a:r>
              <a:rPr lang="en-US" altLang="ko-KR" dirty="0" smtClean="0"/>
              <a:t>multiple </a:t>
            </a:r>
            <a:r>
              <a:rPr lang="en-US" altLang="ko-KR" dirty="0" smtClean="0"/>
              <a:t>characters has emerged in character animation.</a:t>
            </a:r>
          </a:p>
          <a:p>
            <a:r>
              <a:rPr lang="en-US" altLang="ko-KR" dirty="0" smtClean="0"/>
              <a:t>Interaction between characters usually requires </a:t>
            </a:r>
            <a:r>
              <a:rPr lang="en-US" altLang="ko-KR" dirty="0" smtClean="0"/>
              <a:t>synchronization </a:t>
            </a:r>
            <a:r>
              <a:rPr lang="en-US" altLang="ko-KR" dirty="0" smtClean="0"/>
              <a:t>in space and time.</a:t>
            </a:r>
          </a:p>
          <a:p>
            <a:r>
              <a:rPr lang="en-US" altLang="ko-KR" dirty="0" smtClean="0"/>
              <a:t>The pink and blue characters have to remain at an appropriate </a:t>
            </a:r>
            <a:r>
              <a:rPr lang="en-US" altLang="ko-KR" dirty="0" smtClean="0"/>
              <a:t>relative </a:t>
            </a:r>
            <a:r>
              <a:rPr lang="en-US" altLang="ko-KR" dirty="0" smtClean="0"/>
              <a:t>location with each other while carrying the chair.</a:t>
            </a:r>
          </a:p>
          <a:p>
            <a:r>
              <a:rPr lang="en-US" altLang="ko-KR" dirty="0" smtClean="0"/>
              <a:t>And then, the yellow character has to sit down on the chair.</a:t>
            </a:r>
            <a:endParaRPr lang="ko-KR" altLang="en-US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and timing of interaction.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20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we formulate all these constraints as </a:t>
            </a:r>
            <a:r>
              <a:rPr lang="en-US" altLang="ko-KR" dirty="0" smtClean="0"/>
              <a:t>linear </a:t>
            </a:r>
            <a:r>
              <a:rPr lang="en-US" altLang="ko-KR" dirty="0" smtClean="0"/>
              <a:t>equations.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21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The position, direction, and time at </a:t>
            </a:r>
            <a:r>
              <a:rPr lang="en-US" baseline="0" dirty="0" smtClean="0"/>
              <a:t>any </a:t>
            </a:r>
            <a:r>
              <a:rPr lang="en-US" baseline="0" dirty="0" smtClean="0"/>
              <a:t>frame of motion can be directly manipulated.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22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 </a:t>
            </a:r>
            <a:r>
              <a:rPr lang="en-US" baseline="0" dirty="0" smtClean="0"/>
              <a:t>The red dot represents pinning constraint that fix the </a:t>
            </a:r>
            <a:r>
              <a:rPr lang="en-US" baseline="0" dirty="0" smtClean="0"/>
              <a:t>location </a:t>
            </a:r>
            <a:r>
              <a:rPr lang="en-US" baseline="0" dirty="0" smtClean="0"/>
              <a:t>and this blue cross specifies the tangent </a:t>
            </a:r>
            <a:r>
              <a:rPr lang="en-US" baseline="0" dirty="0" smtClean="0"/>
              <a:t>direction </a:t>
            </a:r>
            <a:r>
              <a:rPr lang="en-US" baseline="0" dirty="0" smtClean="0"/>
              <a:t>of the path.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user can specify the </a:t>
            </a:r>
            <a:r>
              <a:rPr lang="en-US" baseline="0" dirty="0" smtClean="0"/>
              <a:t>timing </a:t>
            </a:r>
            <a:r>
              <a:rPr lang="en-US" baseline="0" dirty="0" smtClean="0"/>
              <a:t>using the timeline of motion clips.</a:t>
            </a:r>
          </a:p>
          <a:p>
            <a:r>
              <a:rPr lang="en-US" baseline="0" dirty="0" smtClean="0"/>
              <a:t>Manipulating the timeline produces a </a:t>
            </a:r>
            <a:r>
              <a:rPr lang="en-US" baseline="0" dirty="0" smtClean="0"/>
              <a:t>smooth </a:t>
            </a:r>
            <a:r>
              <a:rPr lang="en-US" baseline="0" dirty="0" smtClean="0"/>
              <a:t>time-warp function that maps motion frames to the time.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23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atinLnBrk="1"/>
            <a:r>
              <a:rPr lang="en-US" dirty="0" smtClean="0"/>
              <a:t>Our system allows the motion of multiple characters to be manipulated, spatially-aligned, and temporally-synchronized.</a:t>
            </a:r>
          </a:p>
          <a:p>
            <a:pPr latinLnBrk="1"/>
            <a:r>
              <a:rPr lang="en-US" dirty="0" smtClean="0"/>
              <a:t>The relative location and direction of a character </a:t>
            </a:r>
            <a:r>
              <a:rPr lang="en-US" dirty="0" smtClean="0"/>
              <a:t>can </a:t>
            </a:r>
            <a:r>
              <a:rPr lang="en-US" dirty="0" smtClean="0"/>
              <a:t>be specified with respect to another character.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24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atinLnBrk="1"/>
            <a:r>
              <a:rPr lang="en-US" dirty="0" smtClean="0"/>
              <a:t>can be specified with respect to another character.</a:t>
            </a:r>
          </a:p>
          <a:p>
            <a:pPr latinLnBrk="1"/>
            <a:r>
              <a:rPr lang="en-US" dirty="0" smtClean="0"/>
              <a:t>These constraints are </a:t>
            </a:r>
            <a:r>
              <a:rPr lang="en-US" dirty="0" smtClean="0"/>
              <a:t>persistent </a:t>
            </a:r>
            <a:r>
              <a:rPr lang="en-US" dirty="0" smtClean="0"/>
              <a:t>during manipulation.</a:t>
            </a:r>
          </a:p>
          <a:p>
            <a:pPr latinLnBrk="1"/>
            <a:r>
              <a:rPr lang="en-US" dirty="0" smtClean="0"/>
              <a:t>Relative timing can be specified with respect to each other.</a:t>
            </a:r>
          </a:p>
          <a:p>
            <a:pPr latinLnBrk="1"/>
            <a:r>
              <a:rPr lang="en-US" dirty="0" smtClean="0"/>
              <a:t>And also, the synchronization is maintained during manipulation.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25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Our system provides </a:t>
            </a:r>
            <a:r>
              <a:rPr lang="en-US" altLang="ko-KR" dirty="0" smtClean="0"/>
              <a:t>end-</a:t>
            </a:r>
            <a:r>
              <a:rPr lang="en-US" altLang="ko-KR" dirty="0" err="1" smtClean="0"/>
              <a:t>effector</a:t>
            </a:r>
            <a:r>
              <a:rPr lang="en-US" altLang="ko-KR" dirty="0" smtClean="0"/>
              <a:t> </a:t>
            </a:r>
            <a:r>
              <a:rPr lang="en-US" altLang="ko-KR" dirty="0" smtClean="0"/>
              <a:t>constraints to deal with interaction between a </a:t>
            </a:r>
            <a:r>
              <a:rPr lang="en-US" altLang="ko-KR" dirty="0" smtClean="0"/>
              <a:t>character </a:t>
            </a:r>
            <a:r>
              <a:rPr lang="en-US" altLang="ko-KR" dirty="0" smtClean="0"/>
              <a:t>and an </a:t>
            </a:r>
            <a:r>
              <a:rPr lang="en-US" altLang="ko-KR" dirty="0" smtClean="0"/>
              <a:t>object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In this example, the end-</a:t>
            </a:r>
            <a:r>
              <a:rPr lang="en-US" altLang="ko-KR" dirty="0" err="1" smtClean="0"/>
              <a:t>effector</a:t>
            </a:r>
            <a:r>
              <a:rPr lang="en-US" altLang="ko-KR" dirty="0" smtClean="0"/>
              <a:t> constraints keep the both hands of the character </a:t>
            </a:r>
            <a:r>
              <a:rPr lang="en-US" altLang="ko-KR" dirty="0" smtClean="0"/>
              <a:t>stay </a:t>
            </a:r>
            <a:r>
              <a:rPr lang="en-US" altLang="ko-KR" dirty="0" smtClean="0"/>
              <a:t>on the box,</a:t>
            </a:r>
          </a:p>
          <a:p>
            <a:r>
              <a:rPr lang="en-US" altLang="ko-KR" dirty="0" smtClean="0"/>
              <a:t>by specifying the position of the hand with respect to the box.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26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Our motion path manipulation method is based on one-dimensional version of </a:t>
            </a:r>
            <a:r>
              <a:rPr lang="en-US" altLang="ko-KR" dirty="0" err="1" smtClean="0"/>
              <a:t>Laplacian</a:t>
            </a:r>
            <a:r>
              <a:rPr lang="en-US" altLang="ko-KR" dirty="0" smtClean="0"/>
              <a:t> </a:t>
            </a:r>
            <a:r>
              <a:rPr lang="en-US" altLang="ko-KR" dirty="0" smtClean="0"/>
              <a:t>mesh editing.</a:t>
            </a:r>
          </a:p>
          <a:p>
            <a:r>
              <a:rPr lang="en-US" altLang="ko-KR" dirty="0" smtClean="0"/>
              <a:t>This method allows a curve to be deformed in an </a:t>
            </a:r>
            <a:r>
              <a:rPr lang="en-US" altLang="ko-KR" dirty="0" smtClean="0"/>
              <a:t>as-rigid-as </a:t>
            </a:r>
            <a:r>
              <a:rPr lang="en-US" altLang="ko-KR" dirty="0" smtClean="0"/>
              <a:t>possible manner. </a:t>
            </a:r>
          </a:p>
          <a:p>
            <a:r>
              <a:rPr lang="en-US" altLang="ko-KR" dirty="0" smtClean="0"/>
              <a:t>Because, </a:t>
            </a:r>
            <a:r>
              <a:rPr lang="en-US" altLang="ko-KR" dirty="0" err="1" smtClean="0"/>
              <a:t>Laplacian</a:t>
            </a:r>
            <a:r>
              <a:rPr lang="en-US" altLang="ko-KR" dirty="0" smtClean="0"/>
              <a:t> based technique is formulated as a </a:t>
            </a:r>
            <a:r>
              <a:rPr lang="en-US" altLang="ko-KR" dirty="0" smtClean="0"/>
              <a:t>linear </a:t>
            </a:r>
            <a:r>
              <a:rPr lang="en-US" altLang="ko-KR" dirty="0" smtClean="0"/>
              <a:t>least squares problems,</a:t>
            </a:r>
          </a:p>
          <a:p>
            <a:r>
              <a:rPr lang="en-US" altLang="ko-KR" dirty="0" smtClean="0"/>
              <a:t>The curve is deformed very </a:t>
            </a:r>
            <a:r>
              <a:rPr lang="en-US" altLang="ko-KR" dirty="0" smtClean="0"/>
              <a:t>efficiently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We </a:t>
            </a:r>
            <a:r>
              <a:rPr lang="en-US" altLang="ko-KR" dirty="0" smtClean="0"/>
              <a:t>extend </a:t>
            </a:r>
            <a:r>
              <a:rPr lang="en-US" altLang="ko-KR" dirty="0" err="1" smtClean="0"/>
              <a:t>Laplacian</a:t>
            </a:r>
            <a:r>
              <a:rPr lang="en-US" altLang="ko-KR" dirty="0" smtClean="0"/>
              <a:t> curve editing method to deal with the character's </a:t>
            </a:r>
            <a:r>
              <a:rPr lang="en-US" altLang="ko-KR" dirty="0" smtClean="0"/>
              <a:t>root </a:t>
            </a:r>
            <a:r>
              <a:rPr lang="en-US" altLang="ko-KR" dirty="0" smtClean="0"/>
              <a:t>trajectory.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27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To apply </a:t>
            </a:r>
            <a:r>
              <a:rPr lang="en-US" altLang="ko-KR" dirty="0" err="1" smtClean="0"/>
              <a:t>Laplacian</a:t>
            </a:r>
            <a:r>
              <a:rPr lang="en-US" altLang="ko-KR" dirty="0" smtClean="0"/>
              <a:t> formulation to motion path,</a:t>
            </a:r>
          </a:p>
          <a:p>
            <a:r>
              <a:rPr lang="en-US" altLang="ko-KR" dirty="0" smtClean="0"/>
              <a:t>our system projects the character's root trajectory onto the </a:t>
            </a:r>
            <a:r>
              <a:rPr lang="en-US" altLang="ko-KR" dirty="0" smtClean="0"/>
              <a:t>ground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28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We then define the </a:t>
            </a:r>
            <a:r>
              <a:rPr lang="en-US" altLang="ko-KR" dirty="0" smtClean="0"/>
              <a:t>tangent </a:t>
            </a:r>
            <a:r>
              <a:rPr lang="en-US" altLang="ko-KR" dirty="0" smtClean="0"/>
              <a:t>and </a:t>
            </a:r>
            <a:r>
              <a:rPr lang="en-US" altLang="ko-KR" dirty="0" smtClean="0"/>
              <a:t>normal </a:t>
            </a:r>
            <a:r>
              <a:rPr lang="en-US" altLang="ko-KR" dirty="0" smtClean="0"/>
              <a:t>vectors along the curve.</a:t>
            </a:r>
          </a:p>
          <a:p>
            <a:r>
              <a:rPr lang="en-US" altLang="ko-KR" dirty="0" smtClean="0"/>
              <a:t>The character's direction is described with respect to </a:t>
            </a:r>
            <a:r>
              <a:rPr lang="en-US" altLang="ko-KR" dirty="0" smtClean="0"/>
              <a:t>this </a:t>
            </a:r>
            <a:r>
              <a:rPr lang="en-US" altLang="ko-KR" dirty="0" smtClean="0"/>
              <a:t>local coordinate system.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29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most existing motion editing techniques allow to manipulate the motion of each </a:t>
            </a:r>
            <a:r>
              <a:rPr lang="en-US" altLang="ko-KR" dirty="0" smtClean="0"/>
              <a:t>individual </a:t>
            </a:r>
            <a:r>
              <a:rPr lang="en-US" altLang="ko-KR" dirty="0" smtClean="0"/>
              <a:t>character </a:t>
            </a:r>
            <a:r>
              <a:rPr lang="en-US" altLang="ko-KR" dirty="0" smtClean="0"/>
              <a:t>independently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Editing synchronized multi-character motions independently can be </a:t>
            </a:r>
            <a:r>
              <a:rPr lang="en-US" altLang="ko-KR" dirty="0" smtClean="0"/>
              <a:t>cumbersome </a:t>
            </a:r>
            <a:r>
              <a:rPr lang="en-US" altLang="ko-KR" dirty="0" smtClean="0"/>
              <a:t>and difficult if the animator has to </a:t>
            </a:r>
            <a:r>
              <a:rPr lang="en-US" altLang="ko-KR" dirty="0" smtClean="0"/>
              <a:t>maintain </a:t>
            </a:r>
            <a:r>
              <a:rPr lang="en-US" altLang="ko-KR" dirty="0" smtClean="0"/>
              <a:t>synchronization.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dirty="0" smtClean="0"/>
              <a:t>Two </a:t>
            </a:r>
            <a:r>
              <a:rPr lang="en-US" altLang="ko-KR" baseline="0" dirty="0" smtClean="0"/>
              <a:t>degenerate </a:t>
            </a:r>
            <a:r>
              <a:rPr lang="en-US" altLang="ko-KR" baseline="0" dirty="0" smtClean="0"/>
              <a:t>cases may arise in defining the </a:t>
            </a:r>
            <a:r>
              <a:rPr lang="en-US" altLang="ko-KR" baseline="0" dirty="0" smtClean="0"/>
              <a:t>local </a:t>
            </a:r>
            <a:r>
              <a:rPr lang="en-US" altLang="ko-KR" baseline="0" dirty="0" smtClean="0"/>
              <a:t>coordinates.</a:t>
            </a:r>
          </a:p>
          <a:p>
            <a:r>
              <a:rPr lang="en-US" altLang="ko-KR" baseline="0" dirty="0" smtClean="0"/>
              <a:t>The first type of degeneracy is a </a:t>
            </a:r>
            <a:r>
              <a:rPr lang="en-US" altLang="ko-KR" baseline="0" dirty="0" smtClean="0"/>
              <a:t>stationary </a:t>
            </a:r>
            <a:r>
              <a:rPr lang="en-US" altLang="ko-KR" baseline="0" dirty="0" smtClean="0"/>
              <a:t>path.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30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dirty="0" smtClean="0"/>
              <a:t> </a:t>
            </a:r>
            <a:r>
              <a:rPr lang="en-US" altLang="ko-KR" baseline="0" dirty="0" smtClean="0"/>
              <a:t>Manipulating the stationary motion tends to </a:t>
            </a:r>
            <a:r>
              <a:rPr lang="en-US" altLang="ko-KR" baseline="0" dirty="0" smtClean="0"/>
              <a:t>stretch </a:t>
            </a:r>
            <a:r>
              <a:rPr lang="en-US" altLang="ko-KR" baseline="0" dirty="0" smtClean="0"/>
              <a:t>unrealistically.</a:t>
            </a:r>
          </a:p>
          <a:p>
            <a:r>
              <a:rPr lang="en-US" altLang="ko-KR" baseline="0" dirty="0" smtClean="0"/>
              <a:t>Here, the left character moves like an inverted pendulum.</a:t>
            </a:r>
          </a:p>
          <a:p>
            <a:r>
              <a:rPr lang="en-US" altLang="ko-KR" baseline="0" dirty="0" smtClean="0"/>
              <a:t>Our system treats a stationary portion of a motion path </a:t>
            </a:r>
            <a:r>
              <a:rPr lang="en-US" altLang="ko-KR" baseline="0" dirty="0" smtClean="0"/>
              <a:t> </a:t>
            </a:r>
            <a:r>
              <a:rPr lang="en-US" altLang="ko-KR" baseline="0" dirty="0" smtClean="0"/>
              <a:t>as a </a:t>
            </a:r>
            <a:r>
              <a:rPr lang="en-US" altLang="ko-KR" baseline="0" dirty="0" smtClean="0"/>
              <a:t>rigid </a:t>
            </a:r>
            <a:r>
              <a:rPr lang="en-US" altLang="ko-KR" baseline="0" dirty="0" smtClean="0"/>
              <a:t>segment using hard constraints.</a:t>
            </a:r>
          </a:p>
          <a:p>
            <a:r>
              <a:rPr lang="en-US" altLang="ko-KR" baseline="0" dirty="0" smtClean="0"/>
              <a:t>Then, the unrealistic stretching can be </a:t>
            </a:r>
            <a:r>
              <a:rPr lang="en-US" altLang="ko-KR" baseline="0" dirty="0" smtClean="0"/>
              <a:t>avoided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31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dirty="0" smtClean="0"/>
              <a:t>The second type of degeneracy is tangent </a:t>
            </a:r>
            <a:r>
              <a:rPr lang="en-US" altLang="ko-KR" baseline="0" dirty="0" smtClean="0"/>
              <a:t>flipping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Small </a:t>
            </a:r>
            <a:r>
              <a:rPr lang="en-US" altLang="ko-KR" baseline="0" dirty="0" smtClean="0"/>
              <a:t>deformation of a motion path could cause a tangent direction to flip.</a:t>
            </a:r>
          </a:p>
          <a:p>
            <a:endParaRPr lang="en-US" altLang="ko-KR" baseline="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32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dirty="0" smtClean="0"/>
              <a:t> </a:t>
            </a:r>
            <a:r>
              <a:rPr lang="en-US" altLang="ko-KR" baseline="0" dirty="0" smtClean="0"/>
              <a:t>Here, we squeezed the path gently from both sides, The tangent direction at the middle </a:t>
            </a:r>
            <a:r>
              <a:rPr lang="en-US" altLang="ko-KR" baseline="0" dirty="0" smtClean="0"/>
              <a:t>flips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A method to detect tangent flipping is explained in the paper.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33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dirty="0" smtClean="0"/>
              <a:t> </a:t>
            </a:r>
            <a:r>
              <a:rPr lang="en-US" altLang="ko-KR" baseline="0" dirty="0" smtClean="0"/>
              <a:t>Once tangent flipping is detected,</a:t>
            </a:r>
          </a:p>
          <a:p>
            <a:r>
              <a:rPr lang="en-US" altLang="ko-KR" baseline="0" dirty="0" smtClean="0"/>
              <a:t>We determine a new tangent vector at that point by linearly </a:t>
            </a:r>
            <a:r>
              <a:rPr lang="en-US" altLang="ko-KR" baseline="0" dirty="0" smtClean="0"/>
              <a:t>interpolating </a:t>
            </a:r>
            <a:r>
              <a:rPr lang="en-US" altLang="ko-KR" baseline="0" dirty="0" smtClean="0"/>
              <a:t>nearby tangent vectors.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34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The character's full-body motion requires a </a:t>
            </a:r>
            <a:r>
              <a:rPr lang="en-US" altLang="ko-KR" baseline="0" dirty="0" err="1" smtClean="0"/>
              <a:t>postprocessing</a:t>
            </a:r>
            <a:r>
              <a:rPr lang="en-US" altLang="ko-KR" baseline="0" dirty="0" smtClean="0"/>
              <a:t> </a:t>
            </a:r>
            <a:r>
              <a:rPr lang="en-US" altLang="ko-KR" baseline="0" dirty="0" smtClean="0"/>
              <a:t>touch-up to </a:t>
            </a:r>
            <a:r>
              <a:rPr lang="en-US" altLang="ko-KR" baseline="0" dirty="0" smtClean="0"/>
              <a:t>enforce </a:t>
            </a:r>
            <a:r>
              <a:rPr lang="en-US" altLang="ko-KR" baseline="0" dirty="0" smtClean="0"/>
              <a:t>end-</a:t>
            </a:r>
            <a:r>
              <a:rPr lang="en-US" altLang="ko-KR" baseline="0" dirty="0" err="1" smtClean="0"/>
              <a:t>effector</a:t>
            </a:r>
            <a:r>
              <a:rPr lang="en-US" altLang="ko-KR" baseline="0" dirty="0" smtClean="0"/>
              <a:t> constraints.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While root path editing can be formulated as a very efficient </a:t>
            </a:r>
            <a:r>
              <a:rPr lang="en-US" altLang="ko-KR" baseline="0" dirty="0" smtClean="0"/>
              <a:t>linear formulation</a:t>
            </a:r>
            <a:r>
              <a:rPr lang="en-US" altLang="ko-KR" baseline="0" dirty="0" smtClean="0"/>
              <a:t>,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end-</a:t>
            </a:r>
            <a:r>
              <a:rPr lang="en-US" altLang="ko-KR" baseline="0" dirty="0" err="1" smtClean="0"/>
              <a:t>effector</a:t>
            </a:r>
            <a:r>
              <a:rPr lang="en-US" altLang="ko-KR" baseline="0" dirty="0" smtClean="0"/>
              <a:t> constraints involve </a:t>
            </a:r>
            <a:r>
              <a:rPr lang="en-US" altLang="ko-KR" baseline="0" dirty="0" smtClean="0"/>
              <a:t>non-linear </a:t>
            </a:r>
            <a:r>
              <a:rPr lang="en-US" altLang="ko-KR" baseline="0" dirty="0" smtClean="0"/>
              <a:t>equations.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Full-body refinement requires </a:t>
            </a:r>
            <a:r>
              <a:rPr lang="en-US" altLang="ko-KR" baseline="0" dirty="0" smtClean="0"/>
              <a:t>iterative </a:t>
            </a:r>
            <a:r>
              <a:rPr lang="en-US" altLang="ko-KR" baseline="0" dirty="0" smtClean="0"/>
              <a:t>inverse kinematics solver.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The </a:t>
            </a:r>
            <a:r>
              <a:rPr lang="en-US" altLang="ko-KR" baseline="0" dirty="0" smtClean="0"/>
              <a:t>combination </a:t>
            </a:r>
            <a:r>
              <a:rPr lang="en-US" altLang="ko-KR" baseline="0" dirty="0" smtClean="0"/>
              <a:t>of root path editing and IK-based refinement is a </a:t>
            </a:r>
            <a:r>
              <a:rPr lang="en-US" altLang="ko-KR" baseline="0" dirty="0" smtClean="0"/>
              <a:t>pragmatic </a:t>
            </a:r>
            <a:r>
              <a:rPr lang="en-US" altLang="ko-KR" baseline="0" dirty="0" smtClean="0"/>
              <a:t>solution that makes our system fast enough for interactive applications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35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Our system computes a smooth </a:t>
            </a:r>
            <a:r>
              <a:rPr lang="en-US" altLang="ko-KR" dirty="0" smtClean="0"/>
              <a:t>time-warp </a:t>
            </a:r>
            <a:r>
              <a:rPr lang="en-US" altLang="ko-KR" dirty="0" smtClean="0"/>
              <a:t>to meet user-defined timing constraints.</a:t>
            </a:r>
          </a:p>
          <a:p>
            <a:r>
              <a:rPr lang="en-US" altLang="ko-KR" dirty="0" smtClean="0"/>
              <a:t>Here, two character's timelines are synchronized by user constraints.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36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Manipulating one timeline warp the other timeline to maintain synchronization.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37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Though a time-warp function is </a:t>
            </a:r>
            <a:r>
              <a:rPr lang="en-US" altLang="ko-KR" dirty="0" smtClean="0"/>
              <a:t>one-</a:t>
            </a:r>
            <a:r>
              <a:rPr lang="en-US" altLang="ko-KR" dirty="0" err="1" smtClean="0"/>
              <a:t>dimentional</a:t>
            </a:r>
            <a:r>
              <a:rPr lang="en-US" altLang="ko-KR" dirty="0" smtClean="0"/>
              <a:t> </a:t>
            </a:r>
            <a:r>
              <a:rPr lang="en-US" altLang="ko-KR" dirty="0" smtClean="0"/>
              <a:t>and a spatial path is </a:t>
            </a:r>
            <a:r>
              <a:rPr lang="en-US" altLang="ko-KR" dirty="0" smtClean="0"/>
              <a:t>two-</a:t>
            </a:r>
            <a:r>
              <a:rPr lang="en-US" altLang="ko-KR" dirty="0" err="1" smtClean="0"/>
              <a:t>dimentional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both are motion curves. </a:t>
            </a:r>
          </a:p>
          <a:p>
            <a:r>
              <a:rPr lang="en-US" altLang="ko-KR" dirty="0" smtClean="0"/>
              <a:t>So, we use the </a:t>
            </a:r>
            <a:r>
              <a:rPr lang="en-US" altLang="ko-KR" dirty="0" smtClean="0"/>
              <a:t>same </a:t>
            </a:r>
            <a:r>
              <a:rPr lang="en-US" altLang="ko-KR" dirty="0" err="1" smtClean="0"/>
              <a:t>Laplacian</a:t>
            </a:r>
            <a:r>
              <a:rPr lang="en-US" altLang="ko-KR" dirty="0" smtClean="0"/>
              <a:t> curve editing method for </a:t>
            </a:r>
            <a:r>
              <a:rPr lang="en-US" altLang="ko-KR" dirty="0" smtClean="0"/>
              <a:t>time </a:t>
            </a:r>
            <a:r>
              <a:rPr lang="en-US" altLang="ko-KR" dirty="0" smtClean="0"/>
              <a:t>warping as well as spatial path editing.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38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The large deformation of a motion path often result in </a:t>
            </a:r>
            <a:r>
              <a:rPr lang="en-US" altLang="ko-KR" dirty="0" smtClean="0"/>
              <a:t>unnatural </a:t>
            </a:r>
            <a:r>
              <a:rPr lang="en-US" altLang="ko-KR" dirty="0" smtClean="0"/>
              <a:t>stretching, bending and squeezing of motion.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Excessive </a:t>
            </a:r>
            <a:r>
              <a:rPr lang="en-US" altLang="ko-KR" dirty="0" smtClean="0"/>
              <a:t>stretching </a:t>
            </a:r>
            <a:r>
              <a:rPr lang="en-US" altLang="ko-KR" dirty="0" smtClean="0"/>
              <a:t>of a walking motion </a:t>
            </a:r>
            <a:r>
              <a:rPr lang="en-US" altLang="ko-KR" dirty="0" smtClean="0"/>
              <a:t> </a:t>
            </a:r>
            <a:r>
              <a:rPr lang="en-US" altLang="ko-KR" dirty="0" smtClean="0"/>
              <a:t>entails unrealistically longer strides.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39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ko-KR" dirty="0" smtClean="0"/>
              <a:t>We present an interactive motion editing technique that allows the animator to edit while </a:t>
            </a:r>
            <a:r>
              <a:rPr lang="en-US" altLang="ko-KR" dirty="0" smtClean="0"/>
              <a:t>maintaining </a:t>
            </a:r>
            <a:r>
              <a:rPr lang="en-US" altLang="ko-KR" dirty="0" smtClean="0"/>
              <a:t>this multiple character interaction such as carrying the chair and sitting down on the chair.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 </a:t>
            </a:r>
            <a:r>
              <a:rPr lang="en-US" altLang="ko-KR" dirty="0" smtClean="0"/>
              <a:t>It would be better to have more </a:t>
            </a:r>
            <a:r>
              <a:rPr lang="en-US" altLang="ko-KR" dirty="0" smtClean="0"/>
              <a:t>steps  </a:t>
            </a:r>
            <a:r>
              <a:rPr lang="en-US" altLang="ko-KR" dirty="0" smtClean="0"/>
              <a:t>to cope with excess stretching.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40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We use </a:t>
            </a:r>
            <a:r>
              <a:rPr lang="en-US" altLang="ko-KR" dirty="0" smtClean="0"/>
              <a:t>motion </a:t>
            </a:r>
            <a:r>
              <a:rPr lang="en-US" altLang="ko-KR" dirty="0" smtClean="0"/>
              <a:t>graph to implement discrete, structural editing, such as </a:t>
            </a:r>
            <a:r>
              <a:rPr lang="en-US" altLang="ko-KR" dirty="0" smtClean="0"/>
              <a:t>introducing </a:t>
            </a:r>
            <a:r>
              <a:rPr lang="en-US" altLang="ko-KR" dirty="0" smtClean="0"/>
              <a:t>extra steps into the walking motion.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The motion graph can be automatically constructed by identifying </a:t>
            </a:r>
            <a:r>
              <a:rPr lang="en-US" altLang="ko-KR" dirty="0" smtClean="0"/>
              <a:t>similar </a:t>
            </a:r>
            <a:r>
              <a:rPr lang="en-US" altLang="ko-KR" dirty="0" smtClean="0"/>
              <a:t>frames and creating </a:t>
            </a:r>
            <a:r>
              <a:rPr lang="en-US" altLang="ko-KR" dirty="0" smtClean="0"/>
              <a:t>transitions </a:t>
            </a:r>
            <a:r>
              <a:rPr lang="en-US" altLang="ko-KR" dirty="0" smtClean="0"/>
              <a:t>between these frames.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41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 </a:t>
            </a:r>
            <a:r>
              <a:rPr lang="en-US" altLang="ko-KR" dirty="0" smtClean="0"/>
              <a:t>Generally There are </a:t>
            </a:r>
            <a:r>
              <a:rPr lang="en-US" altLang="ko-KR" dirty="0" smtClean="0"/>
              <a:t>exponentially </a:t>
            </a:r>
            <a:r>
              <a:rPr lang="en-US" altLang="ko-KR" dirty="0" smtClean="0"/>
              <a:t>many sequences of discrete transformations.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Each discrete transformation yields a structurally-varied motion path.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42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Interactive editing is inherently </a:t>
            </a:r>
            <a:r>
              <a:rPr lang="en-US" altLang="ko-KR" dirty="0" smtClean="0"/>
              <a:t>incremental </a:t>
            </a:r>
            <a:r>
              <a:rPr lang="en-US" altLang="ko-KR" dirty="0" smtClean="0"/>
              <a:t>and thus </a:t>
            </a:r>
            <a:r>
              <a:rPr lang="en-US" altLang="ko-KR" dirty="0" smtClean="0"/>
              <a:t>sudden </a:t>
            </a:r>
            <a:r>
              <a:rPr lang="en-US" altLang="ko-KR" dirty="0" smtClean="0"/>
              <a:t>jump isn't permitted in manipulation.</a:t>
            </a:r>
          </a:p>
          <a:p>
            <a:r>
              <a:rPr lang="en-US" altLang="ko-KR" dirty="0" smtClean="0"/>
              <a:t>Whenever a manipulation handle is updated, </a:t>
            </a:r>
          </a:p>
          <a:p>
            <a:r>
              <a:rPr lang="en-US" altLang="ko-KR" dirty="0" smtClean="0"/>
              <a:t>it is </a:t>
            </a:r>
            <a:r>
              <a:rPr lang="en-US" altLang="ko-KR" dirty="0" smtClean="0"/>
              <a:t>reasonable </a:t>
            </a:r>
            <a:r>
              <a:rPr lang="en-US" altLang="ko-KR" dirty="0" smtClean="0"/>
              <a:t>to assume that the motion path would change </a:t>
            </a:r>
            <a:r>
              <a:rPr lang="en-US" altLang="ko-KR" dirty="0" smtClean="0"/>
              <a:t>gradually </a:t>
            </a:r>
            <a:r>
              <a:rPr lang="en-US" altLang="ko-KR" dirty="0" smtClean="0"/>
              <a:t>rather than the system suggests a </a:t>
            </a:r>
            <a:r>
              <a:rPr lang="en-US" altLang="ko-KR" dirty="0" smtClean="0"/>
              <a:t>completely </a:t>
            </a:r>
            <a:r>
              <a:rPr lang="en-US" altLang="ko-KR" dirty="0" smtClean="0"/>
              <a:t>new path  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43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 </a:t>
            </a:r>
            <a:r>
              <a:rPr lang="en-US" altLang="ko-KR" dirty="0" smtClean="0"/>
              <a:t>So, our system uses three </a:t>
            </a:r>
            <a:r>
              <a:rPr lang="en-US" altLang="ko-KR" dirty="0" smtClean="0"/>
              <a:t>local </a:t>
            </a:r>
            <a:r>
              <a:rPr lang="en-US" altLang="ko-KR" dirty="0" smtClean="0"/>
              <a:t>transformations: delete, insert, and replace.</a:t>
            </a:r>
          </a:p>
          <a:p>
            <a:r>
              <a:rPr lang="en-US" altLang="ko-KR" dirty="0" smtClean="0"/>
              <a:t>In another point of view, </a:t>
            </a:r>
            <a:r>
              <a:rPr lang="en-US" altLang="ko-KR" dirty="0" smtClean="0"/>
              <a:t>predictability </a:t>
            </a:r>
            <a:r>
              <a:rPr lang="en-US" altLang="ko-KR" dirty="0" smtClean="0"/>
              <a:t>and </a:t>
            </a:r>
            <a:r>
              <a:rPr lang="en-US" altLang="ko-KR" dirty="0" smtClean="0"/>
              <a:t>controllability </a:t>
            </a:r>
            <a:r>
              <a:rPr lang="en-US" altLang="ko-KR" dirty="0" smtClean="0"/>
              <a:t>are key design concepts of interactive user interfaces.</a:t>
            </a:r>
          </a:p>
          <a:p>
            <a:r>
              <a:rPr lang="en-US" altLang="ko-KR" dirty="0" smtClean="0"/>
              <a:t>The three local transformations allows not only </a:t>
            </a:r>
            <a:r>
              <a:rPr lang="en-US" altLang="ko-KR" dirty="0" smtClean="0"/>
              <a:t>interactive </a:t>
            </a:r>
            <a:r>
              <a:rPr lang="en-US" altLang="ko-KR" dirty="0" smtClean="0"/>
              <a:t>performance, but also </a:t>
            </a:r>
            <a:r>
              <a:rPr lang="en-US" altLang="ko-KR" dirty="0" smtClean="0"/>
              <a:t>predictable </a:t>
            </a:r>
            <a:r>
              <a:rPr lang="en-US" altLang="ko-KR" dirty="0" smtClean="0"/>
              <a:t>control.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44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In the movie, you can see walking steps are inserted and deleted seamlessly while the user manipulates the handles.</a:t>
            </a:r>
          </a:p>
          <a:p>
            <a:r>
              <a:rPr lang="en-US" altLang="ko-KR" dirty="0" smtClean="0"/>
              <a:t>Our system can also replace the straight walking step with turning step.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45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This is the character's motion and its </a:t>
            </a:r>
            <a:r>
              <a:rPr lang="en-US" altLang="ko-KR" dirty="0" smtClean="0"/>
              <a:t>corresponding </a:t>
            </a:r>
            <a:r>
              <a:rPr lang="en-US" altLang="ko-KR" dirty="0" smtClean="0"/>
              <a:t>path in the motion graph.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46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 </a:t>
            </a:r>
            <a:r>
              <a:rPr lang="en-US" altLang="ko-KR" dirty="0" smtClean="0"/>
              <a:t>Traversing the </a:t>
            </a:r>
            <a:r>
              <a:rPr lang="en-US" altLang="ko-KR" dirty="0" smtClean="0"/>
              <a:t>forward </a:t>
            </a:r>
            <a:r>
              <a:rPr lang="en-US" altLang="ko-KR" dirty="0" smtClean="0"/>
              <a:t>transitioning edge in the graph </a:t>
            </a:r>
            <a:r>
              <a:rPr lang="en-US" altLang="ko-KR" dirty="0" smtClean="0"/>
              <a:t> </a:t>
            </a:r>
            <a:r>
              <a:rPr lang="en-US" altLang="ko-KR" dirty="0" smtClean="0"/>
              <a:t>results in the </a:t>
            </a:r>
            <a:r>
              <a:rPr lang="en-US" altLang="ko-KR" dirty="0" smtClean="0"/>
              <a:t>deletion </a:t>
            </a:r>
            <a:r>
              <a:rPr lang="en-US" altLang="ko-KR" dirty="0" smtClean="0"/>
              <a:t>of the motion frames.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47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 </a:t>
            </a:r>
            <a:r>
              <a:rPr lang="en-US" altLang="ko-KR" dirty="0" smtClean="0"/>
              <a:t>Traversing the </a:t>
            </a:r>
            <a:r>
              <a:rPr lang="en-US" altLang="ko-KR" dirty="0" smtClean="0"/>
              <a:t>backward </a:t>
            </a:r>
            <a:r>
              <a:rPr lang="en-US" altLang="ko-KR" dirty="0" smtClean="0"/>
              <a:t>transitioning edge results in the </a:t>
            </a:r>
            <a:r>
              <a:rPr lang="en-US" altLang="ko-KR" dirty="0" smtClean="0"/>
              <a:t>duplication </a:t>
            </a:r>
            <a:r>
              <a:rPr lang="en-US" altLang="ko-KR" dirty="0" smtClean="0"/>
              <a:t>of the motion frames.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48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 </a:t>
            </a:r>
            <a:r>
              <a:rPr lang="en-US" altLang="ko-KR" dirty="0" smtClean="0"/>
              <a:t>And also, replacement can be implemented by traversing edges.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49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Given input motion data, continuous editing techniques make a </a:t>
            </a:r>
            <a:r>
              <a:rPr lang="en-US" altLang="ko-KR" dirty="0" smtClean="0"/>
              <a:t>smooth </a:t>
            </a:r>
            <a:r>
              <a:rPr lang="en-US" altLang="ko-KR" dirty="0" smtClean="0"/>
              <a:t>change to the motion to satisfy user-specified constraints.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We need to determine </a:t>
            </a:r>
            <a:r>
              <a:rPr lang="en-US" altLang="ko-KR" dirty="0" smtClean="0"/>
              <a:t>how </a:t>
            </a:r>
            <a:r>
              <a:rPr lang="en-US" altLang="ko-KR" dirty="0" smtClean="0"/>
              <a:t>well each transformed path fits user constraints.</a:t>
            </a:r>
          </a:p>
          <a:p>
            <a:r>
              <a:rPr lang="en-US" altLang="ko-KR" dirty="0" smtClean="0"/>
              <a:t>To do so, we run </a:t>
            </a:r>
            <a:r>
              <a:rPr lang="en-US" altLang="ko-KR" dirty="0" err="1" smtClean="0"/>
              <a:t>laplacian</a:t>
            </a:r>
            <a:r>
              <a:rPr lang="en-US" altLang="ko-KR" dirty="0" smtClean="0"/>
              <a:t> </a:t>
            </a:r>
            <a:r>
              <a:rPr lang="en-US" altLang="ko-KR" dirty="0" smtClean="0"/>
              <a:t>path editing to meet user constraints </a:t>
            </a:r>
          </a:p>
          <a:p>
            <a:r>
              <a:rPr lang="en-US" altLang="ko-KR" dirty="0" smtClean="0"/>
              <a:t>and then evaluate its </a:t>
            </a:r>
            <a:r>
              <a:rPr lang="en-US" altLang="ko-KR" dirty="0" smtClean="0"/>
              <a:t>deformation </a:t>
            </a:r>
            <a:r>
              <a:rPr lang="en-US" altLang="ko-KR" dirty="0" smtClean="0"/>
              <a:t>energy.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Evaluation energy is the sum of spatial deformation energy, temporal deformation energy and penalty term.</a:t>
            </a:r>
          </a:p>
          <a:p>
            <a:r>
              <a:rPr lang="en-US" altLang="ko-KR" dirty="0" smtClean="0"/>
              <a:t>Penalty term penalize </a:t>
            </a:r>
            <a:r>
              <a:rPr lang="en-US" altLang="ko-KR" dirty="0" smtClean="0"/>
              <a:t>lengthening </a:t>
            </a:r>
            <a:r>
              <a:rPr lang="en-US" altLang="ko-KR" dirty="0" smtClean="0"/>
              <a:t>and shortening of motion path.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Using this evaluation energy,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50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atinLnBrk="1"/>
            <a:r>
              <a:rPr lang="en-US" dirty="0" smtClean="0"/>
              <a:t> </a:t>
            </a:r>
            <a:r>
              <a:rPr lang="en-US" dirty="0" smtClean="0"/>
              <a:t>Our discrete editing appropriately evaluate and select a discrete transformation </a:t>
            </a:r>
            <a:r>
              <a:rPr lang="en-US" dirty="0" smtClean="0"/>
              <a:t> </a:t>
            </a:r>
            <a:r>
              <a:rPr lang="en-US" dirty="0" smtClean="0"/>
              <a:t>taking account of </a:t>
            </a:r>
            <a:r>
              <a:rPr lang="en-US" dirty="0" smtClean="0"/>
              <a:t>both </a:t>
            </a:r>
            <a:r>
              <a:rPr lang="en-US" dirty="0" smtClean="0"/>
              <a:t>spatial and temporal aspects of the motion.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51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atinLnBrk="1"/>
            <a:r>
              <a:rPr lang="en-US" dirty="0" smtClean="0"/>
              <a:t>taking account of </a:t>
            </a:r>
            <a:r>
              <a:rPr lang="en-US" dirty="0" smtClean="0"/>
              <a:t>both </a:t>
            </a:r>
            <a:r>
              <a:rPr lang="en-US" dirty="0" smtClean="0"/>
              <a:t>spatial and temporal aspects of the motion.</a:t>
            </a:r>
          </a:p>
          <a:p>
            <a:pPr latinLnBrk="1"/>
            <a:r>
              <a:rPr lang="en-US" dirty="0" smtClean="0"/>
              <a:t>Stretching the motion in space </a:t>
            </a:r>
            <a:r>
              <a:rPr lang="en-US" dirty="0" smtClean="0"/>
              <a:t> </a:t>
            </a:r>
            <a:r>
              <a:rPr lang="en-US" dirty="0" smtClean="0"/>
              <a:t>would result in introducing extra cycles of </a:t>
            </a:r>
            <a:r>
              <a:rPr lang="en-US" dirty="0" smtClean="0"/>
              <a:t>walking </a:t>
            </a:r>
            <a:r>
              <a:rPr lang="en-US" dirty="0" smtClean="0"/>
              <a:t>to produce a </a:t>
            </a:r>
            <a:r>
              <a:rPr lang="en-US" dirty="0" smtClean="0"/>
              <a:t>longer </a:t>
            </a:r>
            <a:r>
              <a:rPr lang="en-US" dirty="0" smtClean="0"/>
              <a:t>spatial path. </a:t>
            </a:r>
          </a:p>
          <a:p>
            <a:pPr latinLnBrk="1"/>
            <a:r>
              <a:rPr lang="en-US" dirty="0" smtClean="0"/>
              <a:t>Stretching the motion in time </a:t>
            </a:r>
            <a:r>
              <a:rPr lang="en-US" dirty="0" smtClean="0"/>
              <a:t> </a:t>
            </a:r>
            <a:r>
              <a:rPr lang="en-US" dirty="0" smtClean="0"/>
              <a:t>would extend </a:t>
            </a:r>
            <a:r>
              <a:rPr lang="en-US" dirty="0" smtClean="0"/>
              <a:t>idling </a:t>
            </a:r>
            <a:r>
              <a:rPr lang="en-US" dirty="0" smtClean="0"/>
              <a:t>motions to produce a </a:t>
            </a:r>
            <a:r>
              <a:rPr lang="en-US" dirty="0" smtClean="0"/>
              <a:t>temporally </a:t>
            </a:r>
            <a:r>
              <a:rPr lang="en-US" dirty="0" smtClean="0"/>
              <a:t>extended path.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52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dirty="0" smtClean="0"/>
              <a:t>This is the overview of our algorithm.</a:t>
            </a:r>
          </a:p>
          <a:p>
            <a:r>
              <a:rPr lang="en-US" altLang="ko-KR" baseline="0" dirty="0" smtClean="0"/>
              <a:t>Whenever user constraints are updated,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53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dirty="0" smtClean="0"/>
              <a:t> </a:t>
            </a:r>
            <a:r>
              <a:rPr lang="en-US" altLang="ko-KR" baseline="0" dirty="0" smtClean="0"/>
              <a:t>our system enumerates all possible local discrete transformations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54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dirty="0" smtClean="0"/>
              <a:t> </a:t>
            </a:r>
            <a:r>
              <a:rPr lang="en-US" altLang="ko-KR" baseline="0" dirty="0" smtClean="0"/>
              <a:t>and evaluates each transformation with respect to user constraints, and the best transformation is selected.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55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dirty="0" smtClean="0"/>
              <a:t> </a:t>
            </a:r>
            <a:r>
              <a:rPr lang="en-US" altLang="ko-KR" baseline="0" dirty="0" smtClean="0"/>
              <a:t>Then, deform the motion </a:t>
            </a:r>
            <a:r>
              <a:rPr lang="en-US" altLang="ko-KR" baseline="0" dirty="0" smtClean="0"/>
              <a:t>path </a:t>
            </a:r>
            <a:r>
              <a:rPr lang="en-US" altLang="ko-KR" baseline="0" dirty="0" smtClean="0"/>
              <a:t>using </a:t>
            </a:r>
            <a:r>
              <a:rPr lang="en-US" altLang="ko-KR" baseline="0" dirty="0" err="1" smtClean="0"/>
              <a:t>Laplacian</a:t>
            </a:r>
            <a:r>
              <a:rPr lang="en-US" altLang="ko-KR" baseline="0" dirty="0" smtClean="0"/>
              <a:t> editing techniques.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56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dirty="0" smtClean="0"/>
              <a:t> </a:t>
            </a:r>
            <a:r>
              <a:rPr lang="en-US" altLang="ko-KR" baseline="0" dirty="0" smtClean="0"/>
              <a:t>Finally, we perform full-body refinement to enforce end-</a:t>
            </a:r>
            <a:r>
              <a:rPr lang="en-US" altLang="ko-KR" baseline="0" dirty="0" err="1" smtClean="0"/>
              <a:t>effector</a:t>
            </a:r>
            <a:r>
              <a:rPr lang="en-US" altLang="ko-KR" baseline="0" dirty="0" smtClean="0"/>
              <a:t> constraints.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57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dirty="0" smtClean="0"/>
              <a:t> </a:t>
            </a:r>
            <a:r>
              <a:rPr lang="en-US" altLang="ko-KR" baseline="0" dirty="0" smtClean="0"/>
              <a:t>We iterate this procedure while the user drags manipulator handles.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58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dirty="0" smtClean="0"/>
              <a:t> </a:t>
            </a:r>
            <a:r>
              <a:rPr lang="en-US" altLang="ko-KR" baseline="0" dirty="0" smtClean="0"/>
              <a:t>We often have too many potential discrete transformations to </a:t>
            </a:r>
            <a:r>
              <a:rPr lang="en-US" altLang="ko-KR" baseline="0" dirty="0" smtClean="0"/>
              <a:t>enumerate </a:t>
            </a:r>
            <a:r>
              <a:rPr lang="en-US" altLang="ko-KR" baseline="0" dirty="0" smtClean="0"/>
              <a:t>and </a:t>
            </a:r>
            <a:r>
              <a:rPr lang="en-US" altLang="ko-KR" baseline="0" dirty="0" smtClean="0"/>
              <a:t>evaluate </a:t>
            </a:r>
            <a:r>
              <a:rPr lang="en-US" altLang="ko-KR" baseline="0" dirty="0" smtClean="0"/>
              <a:t>comprehensively. Each evaluation step requires solving </a:t>
            </a:r>
            <a:r>
              <a:rPr lang="en-US" altLang="ko-KR" baseline="0" dirty="0" err="1" smtClean="0"/>
              <a:t>Laplacian</a:t>
            </a:r>
            <a:r>
              <a:rPr lang="en-US" altLang="ko-KR" baseline="0" dirty="0" smtClean="0"/>
              <a:t> equations to estimate its deformation energy.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Therefore, we employs acceleration techniques.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59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Two-dimensional </a:t>
            </a:r>
            <a:r>
              <a:rPr lang="en-US" altLang="ko-KR" dirty="0" smtClean="0"/>
              <a:t>motion path can be directly manipulated </a:t>
            </a:r>
            <a:r>
              <a:rPr lang="en-US" altLang="ko-KR" dirty="0" smtClean="0"/>
              <a:t>to </a:t>
            </a:r>
            <a:r>
              <a:rPr lang="en-US" altLang="ko-KR" dirty="0" smtClean="0"/>
              <a:t>edit the character's motion in an </a:t>
            </a:r>
            <a:r>
              <a:rPr lang="en-US" altLang="ko-KR" dirty="0" smtClean="0"/>
              <a:t>intuitive </a:t>
            </a:r>
            <a:r>
              <a:rPr lang="en-US" altLang="ko-KR" dirty="0" smtClean="0"/>
              <a:t>manner.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dirty="0" smtClean="0"/>
              <a:t>It is important to </a:t>
            </a:r>
            <a:r>
              <a:rPr lang="en-US" altLang="ko-KR" baseline="0" dirty="0" smtClean="0"/>
              <a:t>prune </a:t>
            </a:r>
            <a:r>
              <a:rPr lang="en-US" altLang="ko-KR" baseline="0" dirty="0" smtClean="0"/>
              <a:t>discrete transformations without evaluating their deformation energy.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A discrete transformation of very </a:t>
            </a:r>
            <a:r>
              <a:rPr lang="en-US" altLang="ko-KR" baseline="0" dirty="0" smtClean="0"/>
              <a:t>long </a:t>
            </a:r>
            <a:r>
              <a:rPr lang="en-US" altLang="ko-KR" baseline="0" dirty="0" smtClean="0"/>
              <a:t>interval causes abrupt visual changes.</a:t>
            </a:r>
          </a:p>
          <a:p>
            <a:r>
              <a:rPr lang="en-US" altLang="ko-KR" baseline="0" dirty="0" smtClean="0"/>
              <a:t>A discrete transformation of very </a:t>
            </a:r>
            <a:r>
              <a:rPr lang="en-US" altLang="ko-KR" baseline="0" dirty="0" smtClean="0"/>
              <a:t>short </a:t>
            </a:r>
            <a:r>
              <a:rPr lang="en-US" altLang="ko-KR" baseline="0" dirty="0" smtClean="0"/>
              <a:t>interval occurs too </a:t>
            </a:r>
            <a:r>
              <a:rPr lang="en-US" altLang="ko-KR" baseline="0" dirty="0" smtClean="0"/>
              <a:t>frequently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we prune </a:t>
            </a:r>
            <a:r>
              <a:rPr lang="en-US" altLang="ko-KR" baseline="0" dirty="0" smtClean="0"/>
              <a:t> </a:t>
            </a:r>
            <a:r>
              <a:rPr lang="en-US" altLang="ko-KR" baseline="0" dirty="0" smtClean="0"/>
              <a:t>long and </a:t>
            </a:r>
            <a:r>
              <a:rPr lang="en-US" altLang="ko-KR" baseline="0" dirty="0" smtClean="0"/>
              <a:t> </a:t>
            </a:r>
            <a:r>
              <a:rPr lang="en-US" altLang="ko-KR" baseline="0" dirty="0" smtClean="0"/>
              <a:t>short transformations.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60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dirty="0" smtClean="0"/>
              <a:t> </a:t>
            </a:r>
            <a:r>
              <a:rPr lang="en-US" altLang="ko-KR" baseline="0" dirty="0" smtClean="0"/>
              <a:t>Let's think the case that one interval encloses another.</a:t>
            </a:r>
          </a:p>
          <a:p>
            <a:r>
              <a:rPr lang="en-US" altLang="ko-KR" baseline="0" dirty="0" smtClean="0"/>
              <a:t>We assume that user constraints are updated </a:t>
            </a:r>
            <a:r>
              <a:rPr lang="en-US" altLang="ko-KR" baseline="0" dirty="0" smtClean="0"/>
              <a:t>continuously </a:t>
            </a:r>
            <a:r>
              <a:rPr lang="en-US" altLang="ko-KR" baseline="0" dirty="0" smtClean="0"/>
              <a:t>as the user drags a manipulator.</a:t>
            </a:r>
          </a:p>
          <a:p>
            <a:r>
              <a:rPr lang="en-US" altLang="ko-KR" baseline="0" dirty="0" smtClean="0"/>
              <a:t>Therefore, the </a:t>
            </a:r>
            <a:r>
              <a:rPr lang="en-US" altLang="ko-KR" baseline="0" dirty="0" smtClean="0"/>
              <a:t>enclosed </a:t>
            </a:r>
            <a:r>
              <a:rPr lang="en-US" altLang="ko-KR" baseline="0" dirty="0" smtClean="0"/>
              <a:t>transformation will be invoked if needed,</a:t>
            </a:r>
          </a:p>
          <a:p>
            <a:r>
              <a:rPr lang="en-US" altLang="ko-KR" baseline="0" dirty="0" smtClean="0"/>
              <a:t>and the </a:t>
            </a:r>
            <a:r>
              <a:rPr lang="en-US" altLang="ko-KR" baseline="0" dirty="0" smtClean="0"/>
              <a:t>enclosing </a:t>
            </a:r>
            <a:r>
              <a:rPr lang="en-US" altLang="ko-KR" baseline="0" dirty="0" smtClean="0"/>
              <a:t>transformation can </a:t>
            </a:r>
            <a:r>
              <a:rPr lang="en-US" altLang="ko-KR" baseline="0" dirty="0" smtClean="0"/>
              <a:t>never </a:t>
            </a:r>
            <a:r>
              <a:rPr lang="en-US" altLang="ko-KR" baseline="0" dirty="0" smtClean="0"/>
              <a:t>occur.</a:t>
            </a:r>
          </a:p>
          <a:p>
            <a:r>
              <a:rPr lang="en-US" altLang="ko-KR" baseline="0" dirty="0" smtClean="0"/>
              <a:t> </a:t>
            </a:r>
            <a:r>
              <a:rPr lang="en-US" altLang="ko-KR" baseline="0" dirty="0" smtClean="0"/>
              <a:t>we prune an enclosing transformation.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61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dirty="0" smtClean="0"/>
              <a:t>A </a:t>
            </a:r>
            <a:r>
              <a:rPr lang="en-US" altLang="ko-KR" baseline="0" dirty="0" smtClean="0"/>
              <a:t>transformation should not </a:t>
            </a:r>
            <a:r>
              <a:rPr lang="en-US" altLang="ko-KR" baseline="0" dirty="0" smtClean="0"/>
              <a:t>remove </a:t>
            </a:r>
            <a:r>
              <a:rPr lang="en-US" altLang="ko-KR" baseline="0" dirty="0" smtClean="0"/>
              <a:t>any user-defined constraints.</a:t>
            </a:r>
          </a:p>
          <a:p>
            <a:r>
              <a:rPr lang="en-US" altLang="ko-KR" baseline="0" dirty="0" smtClean="0"/>
              <a:t>Therefore, transformations that delete or replace any frame </a:t>
            </a:r>
            <a:r>
              <a:rPr lang="en-US" altLang="ko-KR" baseline="0" dirty="0" smtClean="0"/>
              <a:t>specified </a:t>
            </a:r>
            <a:r>
              <a:rPr lang="en-US" altLang="ko-KR" baseline="0" dirty="0" smtClean="0"/>
              <a:t>by user </a:t>
            </a:r>
            <a:r>
              <a:rPr lang="en-US" altLang="ko-KR" baseline="0" dirty="0" smtClean="0"/>
              <a:t>constraints </a:t>
            </a:r>
            <a:r>
              <a:rPr lang="en-US" altLang="ko-KR" baseline="0" dirty="0" smtClean="0"/>
              <a:t>should not be </a:t>
            </a:r>
            <a:r>
              <a:rPr lang="en-US" altLang="ko-KR" baseline="0" dirty="0" err="1" smtClean="0"/>
              <a:t>occured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62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For </a:t>
            </a:r>
            <a:r>
              <a:rPr lang="en-US" altLang="ko-KR" dirty="0" smtClean="0"/>
              <a:t>each </a:t>
            </a:r>
            <a:r>
              <a:rPr lang="en-US" altLang="ko-KR" dirty="0" smtClean="0"/>
              <a:t>discrete transformation, we evaluate its </a:t>
            </a:r>
            <a:r>
              <a:rPr lang="en-US" altLang="ko-KR" dirty="0" err="1" smtClean="0"/>
              <a:t>energe</a:t>
            </a:r>
            <a:r>
              <a:rPr lang="en-US" altLang="ko-KR" dirty="0" smtClean="0"/>
              <a:t> by solving </a:t>
            </a:r>
            <a:r>
              <a:rPr lang="en-US" altLang="ko-KR" dirty="0" err="1" smtClean="0"/>
              <a:t>laplacian</a:t>
            </a:r>
            <a:r>
              <a:rPr lang="en-US" altLang="ko-KR" dirty="0" smtClean="0"/>
              <a:t> equations.</a:t>
            </a:r>
          </a:p>
          <a:p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For further performance gain, we use </a:t>
            </a:r>
            <a:r>
              <a:rPr lang="en-US" altLang="ko-KR" dirty="0" err="1" smtClean="0"/>
              <a:t>subsampled</a:t>
            </a:r>
            <a:r>
              <a:rPr lang="en-US" altLang="ko-KR" dirty="0" smtClean="0"/>
              <a:t> </a:t>
            </a:r>
            <a:r>
              <a:rPr lang="en-US" altLang="ko-KR" dirty="0" smtClean="0"/>
              <a:t>motion paths in evaluating its deformation energy. </a:t>
            </a:r>
          </a:p>
          <a:p>
            <a:r>
              <a:rPr lang="en-US" altLang="ko-KR" dirty="0" smtClean="0"/>
              <a:t>In our experiments, the </a:t>
            </a:r>
            <a:r>
              <a:rPr lang="en-US" altLang="ko-KR" dirty="0" err="1" smtClean="0"/>
              <a:t>subsampling</a:t>
            </a:r>
            <a:r>
              <a:rPr lang="en-US" altLang="ko-KR" dirty="0" smtClean="0"/>
              <a:t> ratio was </a:t>
            </a:r>
            <a:r>
              <a:rPr lang="en-US" altLang="ko-KR" dirty="0" smtClean="0"/>
              <a:t>sparse</a:t>
            </a:r>
            <a:r>
              <a:rPr lang="en-US" altLang="ko-KR" dirty="0" smtClean="0"/>
              <a:t>, such as 1 over 25.</a:t>
            </a:r>
          </a:p>
          <a:p>
            <a:r>
              <a:rPr lang="en-US" altLang="ko-KR" dirty="0" smtClean="0"/>
              <a:t>Solving </a:t>
            </a:r>
            <a:r>
              <a:rPr lang="en-US" altLang="ko-KR" dirty="0" err="1" smtClean="0"/>
              <a:t>Laplacian</a:t>
            </a:r>
            <a:r>
              <a:rPr lang="en-US" altLang="ko-KR" dirty="0" smtClean="0"/>
              <a:t> equations with such sparse samples gives a quite reasonable </a:t>
            </a:r>
            <a:r>
              <a:rPr lang="en-US" altLang="ko-KR" dirty="0" smtClean="0"/>
              <a:t>approximation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63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dirty="0" smtClean="0"/>
              <a:t>let </a:t>
            </a:r>
            <a:r>
              <a:rPr lang="en-US" altLang="ko-KR" baseline="0" dirty="0" smtClean="0"/>
              <a:t>me show our results.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In this example, we have eight characters interacting sequentially.</a:t>
            </a:r>
          </a:p>
          <a:p>
            <a:r>
              <a:rPr lang="en-US" altLang="ko-KR" baseline="0" dirty="0" smtClean="0"/>
              <a:t>To </a:t>
            </a:r>
            <a:r>
              <a:rPr lang="en-US" altLang="ko-KR" baseline="0" dirty="0" smtClean="0"/>
              <a:t>make the scene, we prepared four characters’ sequential motions.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64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To make the scene, we prepared four characters’ sequential motions.</a:t>
            </a:r>
            <a:endParaRPr lang="ko-KR" altLang="en-US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Then we</a:t>
            </a:r>
            <a:r>
              <a:rPr lang="en-US" altLang="ko-KR" baseline="0" dirty="0" smtClean="0"/>
              <a:t> copied and manipulated them to get the result.</a:t>
            </a:r>
          </a:p>
          <a:p>
            <a:r>
              <a:rPr lang="en-US" altLang="ko-KR" baseline="0" dirty="0" smtClean="0"/>
              <a:t>The pink character dodges, walks, and pushes the yellow character who jumps over the green character.</a:t>
            </a:r>
          </a:p>
          <a:p>
            <a:r>
              <a:rPr lang="en-US" altLang="ko-KR" baseline="0" dirty="0" smtClean="0"/>
              <a:t>The entire scene can be manipulated and stretched while maintaining interactions between characters.</a:t>
            </a:r>
          </a:p>
          <a:p>
            <a:r>
              <a:rPr lang="en-US" altLang="ko-KR" baseline="0" dirty="0" smtClean="0"/>
              <a:t>This </a:t>
            </a:r>
            <a:r>
              <a:rPr lang="en-US" altLang="ko-KR" baseline="0" dirty="0" smtClean="0"/>
              <a:t>example shows complex interactive scene.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65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This example shows complex      interactive scene.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These two characters</a:t>
            </a:r>
            <a:r>
              <a:rPr lang="en-US" altLang="ko-KR" baseline="0" dirty="0" smtClean="0"/>
              <a:t> are passing the box with each other and this green character dodges the box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66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These two characters</a:t>
            </a:r>
            <a:r>
              <a:rPr lang="en-US" altLang="ko-KR" baseline="0" dirty="0" smtClean="0"/>
              <a:t> are passing the box with each other and this green character dodges the box</a:t>
            </a:r>
            <a:endParaRPr lang="ko-KR" altLang="en-US" dirty="0" smtClean="0"/>
          </a:p>
          <a:p>
            <a:r>
              <a:rPr lang="en-US" altLang="ko-KR" dirty="0" smtClean="0"/>
              <a:t>Each interaction should</a:t>
            </a:r>
            <a:r>
              <a:rPr lang="en-US" altLang="ko-KR" baseline="0" dirty="0" smtClean="0"/>
              <a:t> be carefully coordinated and synchronized.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Relative time constraints are used to synchronize their sequence of actions.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67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dirty="0" smtClean="0"/>
              <a:t>Relative time constraints are used to synchronize their sequence of actions.</a:t>
            </a:r>
          </a:p>
          <a:p>
            <a:r>
              <a:rPr lang="en-US" altLang="ko-KR" dirty="0" smtClean="0"/>
              <a:t>We extended this example</a:t>
            </a:r>
            <a:r>
              <a:rPr lang="en-US" altLang="ko-KR" baseline="0" dirty="0" smtClean="0"/>
              <a:t> to create 78 characters.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They carry the boxes in relay to form a spiral.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68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We extended this example</a:t>
            </a:r>
            <a:r>
              <a:rPr lang="en-US" altLang="ko-KR" baseline="0" dirty="0" smtClean="0"/>
              <a:t> to create 78 characters.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They carry the boxes in relay to form a spiral.</a:t>
            </a:r>
          </a:p>
          <a:p>
            <a:r>
              <a:rPr lang="en-US" altLang="ko-KR" dirty="0" smtClean="0"/>
              <a:t>This scene was created in an off-line manner.</a:t>
            </a:r>
          </a:p>
          <a:p>
            <a:r>
              <a:rPr lang="en-US" altLang="ko-KR" dirty="0" smtClean="0"/>
              <a:t>You can see</a:t>
            </a:r>
            <a:r>
              <a:rPr lang="en-US" altLang="ko-KR" baseline="0" dirty="0" smtClean="0"/>
              <a:t> all the characters are still synchronized and coordinated.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This box stacking example shows ten characters dragging, pulling, or carrying boxes to make a stack of boxes.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69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Structural </a:t>
            </a:r>
            <a:r>
              <a:rPr lang="en-US" altLang="ko-KR" dirty="0" smtClean="0"/>
              <a:t>motion synthesis begins with a set of motion segments and </a:t>
            </a:r>
            <a:r>
              <a:rPr lang="en-US" altLang="ko-KR" dirty="0" smtClean="0"/>
              <a:t>splicing </a:t>
            </a:r>
            <a:r>
              <a:rPr lang="en-US" altLang="ko-KR" dirty="0" smtClean="0"/>
              <a:t>them to synthesize a novel motion sequence. </a:t>
            </a:r>
          </a:p>
          <a:p>
            <a:r>
              <a:rPr lang="en-US" altLang="ko-KR" dirty="0" smtClean="0"/>
              <a:t>Continuous and structural editing capabilities are two </a:t>
            </a:r>
            <a:r>
              <a:rPr lang="en-US" altLang="ko-KR" dirty="0" smtClean="0"/>
              <a:t>primary </a:t>
            </a:r>
            <a:r>
              <a:rPr lang="en-US" altLang="ko-KR" dirty="0" smtClean="0"/>
              <a:t>tools for interactive motion editing.</a:t>
            </a:r>
          </a:p>
          <a:p>
            <a:r>
              <a:rPr lang="en-US" altLang="ko-KR" dirty="0" smtClean="0"/>
              <a:t>We seamlessly </a:t>
            </a:r>
            <a:r>
              <a:rPr lang="en-US" altLang="ko-KR" dirty="0" smtClean="0"/>
              <a:t>incorporate </a:t>
            </a:r>
            <a:r>
              <a:rPr lang="en-US" altLang="ko-KR" dirty="0" smtClean="0"/>
              <a:t>this </a:t>
            </a:r>
            <a:r>
              <a:rPr lang="en-US" altLang="ko-KR" dirty="0" smtClean="0"/>
              <a:t>structural </a:t>
            </a:r>
            <a:r>
              <a:rPr lang="en-US" altLang="ko-KR" dirty="0" smtClean="0"/>
              <a:t>motion editing capabilities into </a:t>
            </a:r>
            <a:r>
              <a:rPr lang="en-US" altLang="ko-KR" dirty="0" smtClean="0"/>
              <a:t>continuous </a:t>
            </a:r>
            <a:r>
              <a:rPr lang="en-US" altLang="ko-KR" dirty="0" smtClean="0"/>
              <a:t>motion path editing interfaces.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This box stacking example shows ten characters dragging, pulling, or carrying boxes to make a stack of boxes.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They </a:t>
            </a:r>
            <a:r>
              <a:rPr lang="en-US" altLang="ko-KR" baseline="0" dirty="0" smtClean="0"/>
              <a:t>are still stacking </a:t>
            </a:r>
            <a:r>
              <a:rPr lang="en-US" altLang="ko-KR" baseline="0" dirty="0" smtClean="0"/>
              <a:t>boxes</a:t>
            </a:r>
            <a:endParaRPr lang="en-US" altLang="ko-KR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This scene was created starting </a:t>
            </a:r>
            <a:r>
              <a:rPr lang="en-US" altLang="ko-KR" baseline="0" dirty="0" smtClean="0"/>
              <a:t>with</a:t>
            </a:r>
            <a:endParaRPr lang="en-US" altLang="ko-KR" baseline="0" dirty="0" smtClean="0"/>
          </a:p>
          <a:p>
            <a:r>
              <a:rPr lang="en-US" altLang="ko-KR" dirty="0" smtClean="0"/>
              <a:t>these </a:t>
            </a:r>
            <a:r>
              <a:rPr lang="en-US" altLang="ko-KR" dirty="0" smtClean="0"/>
              <a:t>motion</a:t>
            </a:r>
            <a:r>
              <a:rPr lang="en-US" altLang="ko-KR" baseline="0" dirty="0" smtClean="0"/>
              <a:t> clips.</a:t>
            </a:r>
          </a:p>
          <a:p>
            <a:r>
              <a:rPr lang="en-US" altLang="ko-KR" baseline="0" dirty="0" smtClean="0"/>
              <a:t>The editing process is as follows.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70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This scene was created starting with </a:t>
            </a:r>
            <a:r>
              <a:rPr lang="en-US" altLang="ko-KR" dirty="0" smtClean="0"/>
              <a:t>these motion</a:t>
            </a:r>
            <a:r>
              <a:rPr lang="en-US" altLang="ko-KR" baseline="0" dirty="0" smtClean="0"/>
              <a:t> clips.</a:t>
            </a:r>
          </a:p>
          <a:p>
            <a:r>
              <a:rPr lang="en-US" altLang="ko-KR" baseline="0" dirty="0" smtClean="0"/>
              <a:t>The editing process is as follows.</a:t>
            </a:r>
            <a:endParaRPr lang="ko-KR" altLang="en-US" dirty="0" smtClean="0"/>
          </a:p>
          <a:p>
            <a:r>
              <a:rPr lang="en-US" altLang="ko-KR" dirty="0" smtClean="0"/>
              <a:t>Each motion sequence has relative spatial and time constraints </a:t>
            </a:r>
          </a:p>
          <a:p>
            <a:r>
              <a:rPr lang="en-US" altLang="ko-KR" dirty="0" smtClean="0"/>
              <a:t>to</a:t>
            </a:r>
            <a:r>
              <a:rPr lang="en-US" altLang="ko-KR" baseline="0" dirty="0" smtClean="0"/>
              <a:t> specify the timing of the boxes being passed from one character to another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This shows the whole editing process of the scene.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71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This shows the whole editing process of the scene.</a:t>
            </a:r>
            <a:endParaRPr lang="ko-KR" altLang="en-US" dirty="0" smtClean="0"/>
          </a:p>
          <a:p>
            <a:r>
              <a:rPr lang="en-US" altLang="ko-KR" dirty="0" smtClean="0"/>
              <a:t>We first specified relative time constraints to decide the stacking order</a:t>
            </a:r>
            <a:r>
              <a:rPr lang="en-US" altLang="ko-KR" baseline="0" dirty="0" smtClean="0"/>
              <a:t> of the boxes.</a:t>
            </a:r>
          </a:p>
          <a:p>
            <a:r>
              <a:rPr lang="en-US" altLang="ko-KR" baseline="0" dirty="0" smtClean="0"/>
              <a:t>They </a:t>
            </a:r>
            <a:r>
              <a:rPr lang="en-US" altLang="ko-KR" baseline="0" dirty="0" smtClean="0"/>
              <a:t>should stack the boxes from bottom to top as you </a:t>
            </a:r>
            <a:r>
              <a:rPr lang="en-US" altLang="ko-KR" baseline="0" dirty="0" smtClean="0"/>
              <a:t>know</a:t>
            </a:r>
            <a:endParaRPr lang="en-US" altLang="ko-KR" baseline="0" dirty="0" smtClean="0"/>
          </a:p>
          <a:p>
            <a:r>
              <a:rPr lang="en-US" altLang="ko-KR" baseline="0" dirty="0" smtClean="0"/>
              <a:t>Then we set the initial and final positions and paths of the characters.</a:t>
            </a:r>
          </a:p>
          <a:p>
            <a:r>
              <a:rPr lang="en-US" altLang="ko-KR" baseline="0" dirty="0" smtClean="0"/>
              <a:t>Each manipulation took about 400ms so the user is able to edit the scene interactively.</a:t>
            </a:r>
          </a:p>
          <a:p>
            <a:r>
              <a:rPr lang="en-US" altLang="ko-KR" baseline="0" dirty="0" smtClean="0"/>
              <a:t>Without our motion editing system, it could have taken hours or maybe days.</a:t>
            </a:r>
          </a:p>
          <a:p>
            <a:r>
              <a:rPr lang="en-US" altLang="ko-KR" baseline="0" dirty="0" smtClean="0"/>
              <a:t>This </a:t>
            </a:r>
            <a:r>
              <a:rPr lang="en-US" altLang="ko-KR" baseline="0" dirty="0" smtClean="0"/>
              <a:t>is the final result you </a:t>
            </a:r>
            <a:r>
              <a:rPr lang="en-US" altLang="ko-KR" baseline="0" dirty="0" smtClean="0"/>
              <a:t>saw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Our contribution is threefold.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72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Our contribution is threefold.</a:t>
            </a:r>
          </a:p>
          <a:p>
            <a:r>
              <a:rPr lang="en-US" altLang="ko-KR" dirty="0" smtClean="0"/>
              <a:t>Our unified</a:t>
            </a:r>
            <a:r>
              <a:rPr lang="en-US" altLang="ko-KR" baseline="0" dirty="0" smtClean="0"/>
              <a:t> formulation can deal with spatial, temporal, and inter-personal interaction.</a:t>
            </a:r>
          </a:p>
          <a:p>
            <a:r>
              <a:rPr lang="en-US" altLang="ko-KR" baseline="0" dirty="0" smtClean="0"/>
              <a:t>Our system is a framework that seamlessly combines continuous and discrete motion editing capabilities.</a:t>
            </a:r>
          </a:p>
          <a:p>
            <a:r>
              <a:rPr lang="en-US" altLang="ko-KR" baseline="0" dirty="0" smtClean="0"/>
              <a:t>Our user interface allows intuitive manipulation of synchronized multi-character motion.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We can easily generalize our method to handle 3-dimensional paths.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73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baseline="0" dirty="0" smtClean="0"/>
              <a:t>We can easily generalize our method to handle 3-dimensional paths.</a:t>
            </a:r>
          </a:p>
          <a:p>
            <a:r>
              <a:rPr lang="en-US" altLang="ko-KR" baseline="0" dirty="0" smtClean="0"/>
              <a:t>However editing height of a motion from ground would result in unnatural physics-violating motion.</a:t>
            </a:r>
          </a:p>
          <a:p>
            <a:r>
              <a:rPr lang="en-US" altLang="ko-KR" baseline="0" dirty="0" smtClean="0"/>
              <a:t>It can attract more attention if high-quality swimming or flying motions would become available.</a:t>
            </a:r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Though we chose to use </a:t>
            </a:r>
            <a:r>
              <a:rPr lang="en-US" altLang="ko-KR" baseline="0" dirty="0" err="1" smtClean="0"/>
              <a:t>Laplacian</a:t>
            </a:r>
            <a:r>
              <a:rPr lang="en-US" altLang="ko-KR" baseline="0" dirty="0" smtClean="0"/>
              <a:t> curve deformation method for its simplicity and efficiency,</a:t>
            </a:r>
          </a:p>
          <a:p>
            <a:r>
              <a:rPr lang="en-US" altLang="ko-KR" baseline="0" dirty="0" smtClean="0"/>
              <a:t>our system can take any other similar techniques developed for as-rigid-as-possible deformation.</a:t>
            </a:r>
          </a:p>
          <a:p>
            <a:r>
              <a:rPr lang="en-US" altLang="ko-KR" baseline="0" dirty="0" smtClean="0"/>
              <a:t>Probably, a more flexible non-linear optimization method would allow us to model high-level </a:t>
            </a:r>
          </a:p>
          <a:p>
            <a:r>
              <a:rPr lang="en-US" altLang="ko-KR" baseline="0" dirty="0" smtClean="0"/>
              <a:t>social behavior and inter-personal interaction.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74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75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Our work is </a:t>
            </a:r>
            <a:r>
              <a:rPr lang="en-US" altLang="ko-KR" dirty="0" smtClean="0"/>
              <a:t>similar </a:t>
            </a:r>
            <a:r>
              <a:rPr lang="en-US" altLang="ko-KR" dirty="0" smtClean="0"/>
              <a:t>to group motion editing in the sense that both addressed editing of </a:t>
            </a:r>
            <a:r>
              <a:rPr lang="en-US" altLang="ko-KR" dirty="0" smtClean="0"/>
              <a:t>multiple </a:t>
            </a:r>
            <a:r>
              <a:rPr lang="en-US" altLang="ko-KR" dirty="0" smtClean="0"/>
              <a:t>characters.</a:t>
            </a:r>
          </a:p>
          <a:p>
            <a:r>
              <a:rPr lang="en-US" altLang="ko-KR" dirty="0" smtClean="0"/>
              <a:t>The </a:t>
            </a:r>
            <a:r>
              <a:rPr lang="en-US" altLang="ko-KR" dirty="0" smtClean="0"/>
              <a:t>limitation </a:t>
            </a:r>
            <a:r>
              <a:rPr lang="en-US" altLang="ko-KR" dirty="0" smtClean="0"/>
              <a:t>of group motion editing is that it can handle only the locomotion of </a:t>
            </a:r>
            <a:r>
              <a:rPr lang="en-US" altLang="ko-KR" dirty="0" smtClean="0"/>
              <a:t>pedestrians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Our work extends the idea to handle </a:t>
            </a:r>
            <a:r>
              <a:rPr lang="en-US" altLang="ko-KR" dirty="0" smtClean="0"/>
              <a:t>arbitrary </a:t>
            </a:r>
            <a:r>
              <a:rPr lang="en-US" altLang="ko-KR" dirty="0" smtClean="0"/>
              <a:t>types of motions and a </a:t>
            </a:r>
            <a:r>
              <a:rPr lang="en-US" altLang="ko-KR" dirty="0" smtClean="0"/>
              <a:t>wider </a:t>
            </a:r>
            <a:r>
              <a:rPr lang="en-US" altLang="ko-KR" dirty="0" smtClean="0"/>
              <a:t>range of inter-personal interaction in our interactive editing system.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This is our presentation's overview.</a:t>
            </a:r>
          </a:p>
          <a:p>
            <a:r>
              <a:rPr lang="en-US" altLang="ko-KR" dirty="0" smtClean="0"/>
              <a:t>First, I will explain interaction among characters formulated using linear constraints.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1A509E-6779-4CB5-A788-521669235706}" type="slidenum">
              <a:rPr lang="en-US" altLang="ko-KR" smtClean="0"/>
              <a:pPr/>
              <a:t>9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8300" y="1936979"/>
            <a:ext cx="8432519" cy="1577805"/>
          </a:xfrm>
        </p:spPr>
        <p:txBody>
          <a:bodyPr/>
          <a:lstStyle>
            <a:lvl1pPr>
              <a:defRPr sz="4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71475" y="4502516"/>
            <a:ext cx="8431213" cy="2107833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C7C3C95-1350-478E-AB6A-ED41949A3F74}" type="datetimeFigureOut">
              <a:rPr lang="ko-KR" altLang="en-US" smtClean="0"/>
              <a:pPr/>
              <a:t>2009-08-31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2D3DC93-1140-4941-9F15-D74CC217E05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1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  <a:endParaRPr lang="en-US" altLang="ko-KR" smtClean="0"/>
          </a:p>
        </p:txBody>
      </p:sp>
      <p:sp>
        <p:nvSpPr>
          <p:cNvPr id="2868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altLang="ko-KR" smtClean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0" r:id="rId1"/>
    <p:sldLayoutId id="2147483682" r:id="rId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000" b="1">
          <a:solidFill>
            <a:schemeClr val="bg2"/>
          </a:solidFill>
          <a:effectLst>
            <a:outerShdw blurRad="50800" dist="38100" dir="2700000">
              <a:schemeClr val="accent1">
                <a:alpha val="43000"/>
              </a:schemeClr>
            </a:outerShdw>
          </a:effectLst>
          <a:latin typeface="Arial" charset="0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000" b="1">
          <a:solidFill>
            <a:schemeClr val="bg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000" b="1">
          <a:solidFill>
            <a:schemeClr val="bg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000" b="1">
          <a:solidFill>
            <a:schemeClr val="bg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000" b="1">
          <a:solidFill>
            <a:schemeClr val="bg2"/>
          </a:solidFill>
          <a:latin typeface="Arial" pitchFamily="-108" charset="0"/>
          <a:ea typeface="ＭＳ Ｐゴシック" pitchFamily="-108" charset="-128"/>
          <a:cs typeface="ＭＳ Ｐゴシック" pitchFamily="-108" charset="-128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-108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-108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-108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itchFamily="-108" charset="0"/>
        </a:defRPr>
      </a:lvl9pPr>
    </p:titleStyle>
    <p:bodyStyle>
      <a:lvl1pPr marL="342900" indent="-342900" algn="l" rtl="0" eaLnBrk="1" fontAlgn="base" latinLnBrk="1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Wingdings" pitchFamily="2" charset="2"/>
        <a:buChar char="§"/>
        <a:defRPr sz="2400">
          <a:solidFill>
            <a:schemeClr val="bg2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Arial" charset="0"/>
          <a:ea typeface="+mn-ea"/>
          <a:cs typeface="+mn-cs"/>
        </a:defRPr>
      </a:lvl1pPr>
      <a:lvl2pPr marL="742950" indent="-285750" algn="l" rtl="0" eaLnBrk="1" fontAlgn="base" latinLnBrk="1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–"/>
        <a:defRPr sz="2200">
          <a:solidFill>
            <a:schemeClr val="bg2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Arial" charset="0"/>
          <a:ea typeface="+mn-ea"/>
        </a:defRPr>
      </a:lvl2pPr>
      <a:lvl3pPr marL="1143000" indent="-228600" algn="l" rtl="0" eaLnBrk="1" fontAlgn="base" latinLnBrk="1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Char char="•"/>
        <a:defRPr sz="1900">
          <a:solidFill>
            <a:schemeClr val="bg2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Arial" charset="0"/>
          <a:ea typeface="+mn-ea"/>
        </a:defRPr>
      </a:lvl3pPr>
      <a:lvl4pPr marL="1600200" indent="-228600" algn="l" rtl="0" eaLnBrk="1" fontAlgn="base" latinLnBrk="1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–"/>
        <a:defRPr sz="2000">
          <a:solidFill>
            <a:schemeClr val="bg2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Arial" charset="0"/>
          <a:ea typeface="+mn-ea"/>
        </a:defRPr>
      </a:lvl4pPr>
      <a:lvl5pPr marL="2057400" indent="-228600" algn="l" rtl="0" eaLnBrk="1" fontAlgn="base" latinLnBrk="1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charset="0"/>
        <a:buChar char="›"/>
        <a:defRPr sz="2000">
          <a:solidFill>
            <a:schemeClr val="bg2"/>
          </a:solidFill>
          <a:effectLst>
            <a:outerShdw blurRad="50800" dist="38100" dir="2700000">
              <a:srgbClr val="000000">
                <a:alpha val="43000"/>
              </a:srgbClr>
            </a:outerShdw>
          </a:effectLst>
          <a:latin typeface="Arial" charset="0"/>
          <a:ea typeface="+mn-ea"/>
        </a:defRPr>
      </a:lvl5pPr>
      <a:lvl6pPr marL="2514600" indent="-228600" algn="l" rtl="0" eaLnBrk="1" fontAlgn="base" latinLnBrk="1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itchFamily="-108" charset="0"/>
        <a:buChar char="›"/>
        <a:defRPr sz="2000">
          <a:solidFill>
            <a:schemeClr val="tx2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itchFamily="-108" charset="0"/>
        <a:buChar char="›"/>
        <a:defRPr sz="2000">
          <a:solidFill>
            <a:schemeClr val="tx2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itchFamily="-108" charset="0"/>
        <a:buChar char="›"/>
        <a:defRPr sz="2000">
          <a:solidFill>
            <a:schemeClr val="tx2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lnSpc>
          <a:spcPct val="110000"/>
        </a:lnSpc>
        <a:spcBef>
          <a:spcPts val="600"/>
        </a:spcBef>
        <a:spcAft>
          <a:spcPts val="600"/>
        </a:spcAft>
        <a:buClr>
          <a:schemeClr val="accent2"/>
        </a:buClr>
        <a:buSzPct val="110000"/>
        <a:buFont typeface="Arial" pitchFamily="-108" charset="0"/>
        <a:buChar char="›"/>
        <a:defRPr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D:\presentation\SIGGRAPH_2009\siggraph_2009_editing\chair_first.wmv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D:\presentation\SIGGRAPH_2009\siggraph_2009_editing\absolute.wmv" TargetMode="Externa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D:\presentation\SIGGRAPH_2009\siggraph_2009_editing\absolute.wmv" TargetMode="Externa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D:\presentation\SIGGRAPH_2009\siggraph_2009_editing\relative.wmv" TargetMode="Externa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D:\presentation\SIGGRAPH_2009\siggraph_2009_editing\relative.wmv" TargetMode="Externa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D:\presentation\SIGGRAPH_2009\siggraph_2009_editing\end_effector.wmv" TargetMode="Externa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D:\presentation\SIGGRAPH_2009\siggraph_2009_editing\laplacian.wmv" TargetMode="External"/><Relationship Id="rId1" Type="http://schemas.openxmlformats.org/officeDocument/2006/relationships/video" Target="file:///D:\presentation\SIGGRAPH_2009\siggraph_2009_editing\line1.avi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D:\presentation\SIGGRAPH_2009\siggraph_2009_editing\chair_no_sync.wmv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D:\presentation\SIGGRAPH_2009\siggraph_2009_editing\stationary_compare.wmv" TargetMode="Externa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D:\presentation\SIGGRAPH_2009\siggraph_2009_editing\stationary_compare.wmv" TargetMode="External"/><Relationship Id="rId4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D:\presentation\SIGGRAPH_2009\siggraph_2009_editing\flipping_compare.wmv" TargetMode="Externa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D:\presentation\SIGGRAPH_2009\siggraph_2009_editing\retargetting.wmv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D:\presentation\SIGGRAPH_2009\siggraph_2009_editing\walk_discrete.wmv" TargetMode="External"/><Relationship Id="rId1" Type="http://schemas.openxmlformats.org/officeDocument/2006/relationships/video" Target="file:///D:\presentation\SIGGRAPH_2009\siggraph_2009_editing\walk_continuous.wmv" TargetMode="Externa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D:\presentation\SIGGRAPH_2009\siggraph_2009_editing\chair_sync.wmv" TargetMode="Externa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file:///D:\presentation\SIGGRAPH_2009\siggraph_2009_editing\walk_discrete.wmv" TargetMode="External"/><Relationship Id="rId1" Type="http://schemas.openxmlformats.org/officeDocument/2006/relationships/video" Target="file:///D:\presentation\SIGGRAPH_2009\siggraph_2009_editing\walk_continuous.wmv" TargetMode="Externa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presentation\SIGGRAPH_2009\siggraph_2009_editing\three_types.wmv" TargetMode="Externa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D:\presentation\SIGGRAPH_2009\siggraph_2009_editing\5.wmv" TargetMode="Externa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D:\presentation\SIGGRAPH_2009\siggraph_2009_editing\5.wmv" TargetMode="Externa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presentation\SIGGRAPH_2009\siggraph_2009_editing\adventure.wmv" TargetMode="External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presentation\SIGGRAPH_2009\siggraph_2009_editing\adventure.wmv" TargetMode="External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presentation\SIGGRAPH_2009\siggraph_2009_editing\10_before.wmv" TargetMode="External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presentation\SIGGRAPH_2009\siggraph_2009_editing\10_before.wmv" TargetMode="External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presentation\SIGGRAPH_2009\siggraph_2009_editing\10_after.wmv" TargetMode="External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presentation\SIGGRAPH_2009\siggraph_2009_editing\78.wmv" TargetMode="Externa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presentation\SIGGRAPH_2009\siggraph_2009_editing\house_result.wmv" TargetMode="External"/><Relationship Id="rId4" Type="http://schemas.openxmlformats.org/officeDocument/2006/relationships/image" Target="../media/image4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presentation\SIGGRAPH_2009\siggraph_2009_editing\carrying_boxes.wmv" TargetMode="External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presentation\SIGGRAPH_2009\siggraph_2009_editing\box.wmv" TargetMode="External"/><Relationship Id="rId4" Type="http://schemas.openxmlformats.org/officeDocument/2006/relationships/image" Target="../media/image5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presentation\SIGGRAPH_2009\siggraph_2009_editing\floor2145.avi" TargetMode="External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/>
          <p:cNvSpPr>
            <a:spLocks noGrp="1"/>
          </p:cNvSpPr>
          <p:nvPr>
            <p:ph type="ctrTitle"/>
          </p:nvPr>
        </p:nvSpPr>
        <p:spPr>
          <a:xfrm>
            <a:off x="1123950" y="976088"/>
            <a:ext cx="6953250" cy="1538512"/>
          </a:xfrm>
        </p:spPr>
        <p:txBody>
          <a:bodyPr/>
          <a:lstStyle/>
          <a:p>
            <a:pPr algn="ctr" eaLnBrk="1" hangingPunct="1"/>
            <a:r>
              <a:rPr lang="en-US" altLang="ko-KR" sz="3200" dirty="0" smtClean="0"/>
              <a:t>Synchronized Multi-character </a:t>
            </a:r>
            <a:br>
              <a:rPr lang="en-US" altLang="ko-KR" sz="3200" dirty="0" smtClean="0"/>
            </a:br>
            <a:r>
              <a:rPr lang="en-US" altLang="ko-KR" sz="3200" dirty="0" smtClean="0"/>
              <a:t>Motion Editing</a:t>
            </a:r>
            <a:endParaRPr lang="ko-KR" altLang="en-US" sz="3200" dirty="0" smtClean="0"/>
          </a:p>
        </p:txBody>
      </p:sp>
      <p:sp>
        <p:nvSpPr>
          <p:cNvPr id="6" name="부제목 2"/>
          <p:cNvSpPr>
            <a:spLocks noGrp="1"/>
          </p:cNvSpPr>
          <p:nvPr>
            <p:ph type="subTitle" idx="1"/>
          </p:nvPr>
        </p:nvSpPr>
        <p:spPr>
          <a:xfrm>
            <a:off x="1073887" y="5605752"/>
            <a:ext cx="7017489" cy="738326"/>
          </a:xfrm>
        </p:spPr>
        <p:txBody>
          <a:bodyPr/>
          <a:lstStyle/>
          <a:p>
            <a:pPr eaLnBrk="1" hangingPunct="1"/>
            <a:r>
              <a:rPr lang="en-US" altLang="ko-KR" sz="2000" dirty="0" err="1" smtClean="0">
                <a:effectLst/>
              </a:rPr>
              <a:t>Manmyung</a:t>
            </a:r>
            <a:r>
              <a:rPr lang="en-US" altLang="ko-KR" sz="2000" dirty="0" smtClean="0">
                <a:effectLst/>
              </a:rPr>
              <a:t> Kim, </a:t>
            </a:r>
            <a:r>
              <a:rPr lang="en-US" altLang="ko-KR" sz="2000" dirty="0" err="1" smtClean="0">
                <a:effectLst/>
              </a:rPr>
              <a:t>Kyunglyul</a:t>
            </a:r>
            <a:r>
              <a:rPr lang="en-US" altLang="ko-KR" sz="2000" dirty="0" smtClean="0">
                <a:effectLst/>
              </a:rPr>
              <a:t> Hyun, </a:t>
            </a:r>
            <a:r>
              <a:rPr lang="en-US" altLang="ko-KR" sz="2000" dirty="0" err="1" smtClean="0">
                <a:effectLst/>
              </a:rPr>
              <a:t>Jongmin</a:t>
            </a:r>
            <a:r>
              <a:rPr lang="en-US" altLang="ko-KR" sz="2000" dirty="0" smtClean="0">
                <a:effectLst/>
              </a:rPr>
              <a:t> Kim, </a:t>
            </a:r>
            <a:r>
              <a:rPr lang="en-US" altLang="ko-KR" sz="2000" dirty="0" err="1" smtClean="0">
                <a:effectLst/>
              </a:rPr>
              <a:t>Jehee</a:t>
            </a:r>
            <a:r>
              <a:rPr lang="en-US" altLang="ko-KR" sz="2000" dirty="0" smtClean="0">
                <a:effectLst/>
              </a:rPr>
              <a:t> Lee</a:t>
            </a:r>
          </a:p>
          <a:p>
            <a:pPr eaLnBrk="1" hangingPunct="1"/>
            <a:r>
              <a:rPr lang="en-US" altLang="ko-KR" dirty="0" smtClean="0">
                <a:effectLst/>
              </a:rPr>
              <a:t>Seoul National University</a:t>
            </a:r>
            <a:endParaRPr lang="ko-KR" altLang="en-US" dirty="0" smtClean="0">
              <a:effectLst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64571" y="2429816"/>
            <a:ext cx="6212136" cy="2884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Overview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2846" y="1546769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4">
                    <a:lumMod val="90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Multiple character interaction</a:t>
            </a: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Interactive motion path manipulation</a:t>
            </a: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4">
                    <a:lumMod val="90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Handling large deformation</a:t>
            </a:r>
          </a:p>
          <a:p>
            <a:pPr marL="742950" marR="0" lvl="1" indent="-28575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None/>
              <a:tabLst/>
              <a:defRPr/>
            </a:pP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Overview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2846" y="1546769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4">
                    <a:lumMod val="90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Multiple character interaction</a:t>
            </a: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4">
                    <a:lumMod val="90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Interactive motion path manipulation</a:t>
            </a: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Handling large deformation</a:t>
            </a:r>
          </a:p>
          <a:p>
            <a:pPr marL="742950" marR="0" lvl="1" indent="-28575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None/>
              <a:tabLst/>
              <a:defRPr/>
            </a:pP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9090" y="1575565"/>
            <a:ext cx="7472856" cy="3549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Multiple Character Interaction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9090" y="1575565"/>
            <a:ext cx="7472856" cy="3549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Multiple Character Interaction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 rot="5400000">
            <a:off x="6518891" y="2000941"/>
            <a:ext cx="645174" cy="54104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54350" y="1254029"/>
            <a:ext cx="12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Pinning</a:t>
            </a:r>
          </a:p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position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9090" y="1575565"/>
            <a:ext cx="7472856" cy="3549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Multiple Character Interaction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 rot="5400000">
            <a:off x="6518891" y="2000941"/>
            <a:ext cx="645174" cy="54104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54350" y="1254029"/>
            <a:ext cx="12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Pinning</a:t>
            </a:r>
          </a:p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position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rot="5400000">
            <a:off x="7550727" y="3209639"/>
            <a:ext cx="581892" cy="24014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11091" y="2252126"/>
            <a:ext cx="142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Pinning direction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9090" y="1575565"/>
            <a:ext cx="7472856" cy="3549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Multiple Character Interaction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 rot="5400000">
            <a:off x="6518891" y="2000941"/>
            <a:ext cx="645174" cy="54104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54350" y="1254029"/>
            <a:ext cx="12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Pinning</a:t>
            </a:r>
          </a:p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position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rot="5400000">
            <a:off x="7550727" y="3209639"/>
            <a:ext cx="581892" cy="24014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11091" y="2252126"/>
            <a:ext cx="142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Pinning direction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rot="10800000">
            <a:off x="6512711" y="4361612"/>
            <a:ext cx="468648" cy="37564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22330" y="4477943"/>
            <a:ext cx="274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Relative</a:t>
            </a:r>
          </a:p>
          <a:p>
            <a:pPr algn="ctr"/>
            <a:r>
              <a:rPr lang="en-US" altLang="ko-KR" sz="2000" dirty="0" err="1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postion</a:t>
            </a:r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&amp; direction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9090" y="1575565"/>
            <a:ext cx="7472856" cy="3549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Multiple Character Interaction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 rot="5400000">
            <a:off x="6518891" y="2000941"/>
            <a:ext cx="645174" cy="54104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54350" y="1254029"/>
            <a:ext cx="12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Pinning</a:t>
            </a:r>
          </a:p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position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rot="5400000">
            <a:off x="7550727" y="3209639"/>
            <a:ext cx="581892" cy="24014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11091" y="2252126"/>
            <a:ext cx="142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Pinning direction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rot="10800000">
            <a:off x="6512711" y="4361612"/>
            <a:ext cx="468648" cy="37564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22330" y="4477943"/>
            <a:ext cx="274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Relative</a:t>
            </a:r>
          </a:p>
          <a:p>
            <a:pPr algn="ctr"/>
            <a:r>
              <a:rPr lang="en-US" altLang="ko-KR" sz="2000" dirty="0" err="1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postion</a:t>
            </a:r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&amp; direction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rot="5400000">
            <a:off x="3122873" y="2465762"/>
            <a:ext cx="1145618" cy="29722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34149" y="1480302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Variational</a:t>
            </a:r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relative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9090" y="1575565"/>
            <a:ext cx="7472856" cy="3549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Multiple Character Interaction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 rot="5400000">
            <a:off x="6518891" y="2000941"/>
            <a:ext cx="645174" cy="54104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54350" y="1254029"/>
            <a:ext cx="12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Pinning</a:t>
            </a:r>
          </a:p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position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rot="5400000">
            <a:off x="7550727" y="3209639"/>
            <a:ext cx="581892" cy="24014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11091" y="2252126"/>
            <a:ext cx="142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Pinning direction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rot="10800000">
            <a:off x="6512711" y="4361612"/>
            <a:ext cx="468648" cy="37564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22330" y="4477943"/>
            <a:ext cx="274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Relative</a:t>
            </a:r>
          </a:p>
          <a:p>
            <a:pPr algn="ctr"/>
            <a:r>
              <a:rPr lang="en-US" altLang="ko-KR" sz="2000" dirty="0" err="1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postion</a:t>
            </a:r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&amp; direction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rot="5400000">
            <a:off x="3122873" y="2465762"/>
            <a:ext cx="1145618" cy="29722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34149" y="1480302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Variational</a:t>
            </a:r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relative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rot="16200000" flipV="1">
            <a:off x="4632038" y="3856181"/>
            <a:ext cx="535711" cy="45258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35014" y="4333817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End-</a:t>
            </a:r>
            <a:r>
              <a:rPr lang="en-US" altLang="ko-KR" sz="2000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effector</a:t>
            </a:r>
            <a:endParaRPr lang="ko-KR" altLang="en-US" sz="20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9090" y="1575565"/>
            <a:ext cx="7472856" cy="3549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Multiple Character Interaction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 rot="5400000">
            <a:off x="6518891" y="2000941"/>
            <a:ext cx="645174" cy="54104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54350" y="1254029"/>
            <a:ext cx="12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Pinning</a:t>
            </a:r>
          </a:p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position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rot="5400000">
            <a:off x="7550727" y="3209639"/>
            <a:ext cx="581892" cy="24014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11091" y="2252126"/>
            <a:ext cx="142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Pinning direction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rot="10800000">
            <a:off x="6512711" y="4361612"/>
            <a:ext cx="468648" cy="37564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22330" y="4477943"/>
            <a:ext cx="274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Relative</a:t>
            </a:r>
          </a:p>
          <a:p>
            <a:pPr algn="ctr"/>
            <a:r>
              <a:rPr lang="en-US" altLang="ko-KR" sz="2000" dirty="0" err="1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postion</a:t>
            </a:r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&amp; direction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rot="5400000">
            <a:off x="3122873" y="2465762"/>
            <a:ext cx="1145618" cy="29722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34149" y="1480302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Variational</a:t>
            </a:r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relative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rot="16200000" flipV="1">
            <a:off x="4632038" y="3856181"/>
            <a:ext cx="535711" cy="45258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35014" y="4333817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End-</a:t>
            </a:r>
            <a:r>
              <a:rPr lang="en-US" altLang="ko-KR" sz="2000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effector</a:t>
            </a:r>
            <a:endParaRPr lang="ko-KR" altLang="en-US" sz="20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124" y="5123125"/>
            <a:ext cx="88773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9090" y="1575565"/>
            <a:ext cx="7472856" cy="3549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Multiple Character Interaction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 rot="5400000">
            <a:off x="6518891" y="2000941"/>
            <a:ext cx="645174" cy="54104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54350" y="1254029"/>
            <a:ext cx="12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Pinning</a:t>
            </a:r>
          </a:p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position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rot="5400000">
            <a:off x="7550727" y="3209639"/>
            <a:ext cx="581892" cy="24014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11091" y="2252126"/>
            <a:ext cx="142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Pinning direction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rot="10800000">
            <a:off x="6512711" y="4361612"/>
            <a:ext cx="468648" cy="37564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22330" y="4477943"/>
            <a:ext cx="274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Relative</a:t>
            </a:r>
          </a:p>
          <a:p>
            <a:pPr algn="ctr"/>
            <a:r>
              <a:rPr lang="en-US" altLang="ko-KR" sz="2000" dirty="0" err="1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postion</a:t>
            </a:r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&amp; direction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rot="5400000">
            <a:off x="3122873" y="2465762"/>
            <a:ext cx="1145618" cy="29722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34149" y="1480302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Variational</a:t>
            </a:r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relative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rot="16200000" flipV="1">
            <a:off x="4632038" y="3856181"/>
            <a:ext cx="535711" cy="45258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35014" y="4333817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End-</a:t>
            </a:r>
            <a:r>
              <a:rPr lang="en-US" altLang="ko-KR" sz="2000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effector</a:t>
            </a:r>
            <a:endParaRPr lang="ko-KR" altLang="en-US" sz="20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124" y="5123125"/>
            <a:ext cx="88773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직선 화살표 연결선 14"/>
          <p:cNvCxnSpPr/>
          <p:nvPr/>
        </p:nvCxnSpPr>
        <p:spPr>
          <a:xfrm rot="16200000" flipH="1">
            <a:off x="1898069" y="5269349"/>
            <a:ext cx="397168" cy="2401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01820" y="4837366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Absolute time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6165" y="274638"/>
            <a:ext cx="8229600" cy="596900"/>
          </a:xfrm>
          <a:noFill/>
        </p:spPr>
        <p:txBody>
          <a:bodyPr/>
          <a:lstStyle/>
          <a:p>
            <a:r>
              <a:rPr lang="en-US" altLang="ko-KR" dirty="0" smtClean="0"/>
              <a:t>Multi-character Interaction</a:t>
            </a:r>
            <a:br>
              <a:rPr lang="en-US" altLang="ko-KR" dirty="0" smtClean="0"/>
            </a:br>
            <a:r>
              <a:rPr lang="en-US" altLang="ko-KR" sz="2000" dirty="0" smtClean="0"/>
              <a:t>: synchronization in space and time </a:t>
            </a:r>
            <a:endParaRPr lang="en-US" altLang="ko-KR" sz="2000" dirty="0" smtClean="0">
              <a:effectLst/>
            </a:endParaRPr>
          </a:p>
        </p:txBody>
      </p:sp>
      <p:pic>
        <p:nvPicPr>
          <p:cNvPr id="4" name="chair_firs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48145" y="1222506"/>
            <a:ext cx="7647710" cy="53175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9090" y="1575565"/>
            <a:ext cx="7472856" cy="3549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Multiple Character Interaction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 rot="5400000">
            <a:off x="6518891" y="2000941"/>
            <a:ext cx="645174" cy="54104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154350" y="1254029"/>
            <a:ext cx="12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Pinning</a:t>
            </a:r>
          </a:p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position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rot="5400000">
            <a:off x="7550727" y="3209639"/>
            <a:ext cx="581892" cy="24014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511091" y="2252126"/>
            <a:ext cx="142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Pinning direction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rot="10800000">
            <a:off x="6512711" y="4361612"/>
            <a:ext cx="468648" cy="37564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22330" y="4477943"/>
            <a:ext cx="274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Relative</a:t>
            </a:r>
          </a:p>
          <a:p>
            <a:pPr algn="ctr"/>
            <a:r>
              <a:rPr lang="en-US" altLang="ko-KR" sz="2000" dirty="0" err="1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postion</a:t>
            </a:r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&amp; direction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rot="5400000">
            <a:off x="3122873" y="2465762"/>
            <a:ext cx="1145618" cy="29722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34149" y="1480302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Variational</a:t>
            </a:r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relative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rot="16200000" flipV="1">
            <a:off x="4632038" y="3856181"/>
            <a:ext cx="535711" cy="45258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35014" y="4333817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End-</a:t>
            </a:r>
            <a:r>
              <a:rPr lang="en-US" altLang="ko-KR" sz="2000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effector</a:t>
            </a:r>
            <a:endParaRPr lang="ko-KR" altLang="en-US" sz="20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124" y="5123125"/>
            <a:ext cx="88773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직선 화살표 연결선 14"/>
          <p:cNvCxnSpPr/>
          <p:nvPr/>
        </p:nvCxnSpPr>
        <p:spPr>
          <a:xfrm rot="16200000" flipH="1">
            <a:off x="1898069" y="5269349"/>
            <a:ext cx="397168" cy="2401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01820" y="4837366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Absolute time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 rot="10800000">
            <a:off x="3131127" y="5403280"/>
            <a:ext cx="905165" cy="39715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12592" y="5695778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Synchronization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124" y="5123125"/>
            <a:ext cx="8877300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9090" y="1575565"/>
            <a:ext cx="7472856" cy="3549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Multiple Character Interaction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rot="5400000">
            <a:off x="6518891" y="2000941"/>
            <a:ext cx="645174" cy="54104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rot="10800000">
            <a:off x="6512711" y="4361612"/>
            <a:ext cx="468648" cy="375649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 rot="16200000" flipV="1">
            <a:off x="4632038" y="3856181"/>
            <a:ext cx="535711" cy="45258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rot="10800000">
            <a:off x="3131127" y="5403280"/>
            <a:ext cx="905165" cy="39715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rot="16200000" flipH="1">
            <a:off x="1898069" y="5269349"/>
            <a:ext cx="397168" cy="240147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rot="5400000">
            <a:off x="3122873" y="2465762"/>
            <a:ext cx="1145618" cy="29722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rot="5400000">
            <a:off x="7550727" y="3209639"/>
            <a:ext cx="581892" cy="240146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34149" y="1480302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Variational</a:t>
            </a:r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relative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154350" y="1254029"/>
            <a:ext cx="1285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Pinning</a:t>
            </a:r>
          </a:p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position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11091" y="2252126"/>
            <a:ext cx="1428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Pinning direction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01820" y="4837366"/>
            <a:ext cx="22145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Absolute time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35014" y="4333817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End-</a:t>
            </a:r>
            <a:r>
              <a:rPr lang="en-US" altLang="ko-KR" sz="2000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effector</a:t>
            </a:r>
            <a:endParaRPr lang="ko-KR" altLang="en-US" sz="2000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12592" y="5695778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Synchronization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22330" y="4477943"/>
            <a:ext cx="274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Relative</a:t>
            </a:r>
          </a:p>
          <a:p>
            <a:pPr algn="ctr"/>
            <a:r>
              <a:rPr lang="en-US" altLang="ko-KR" sz="2000" dirty="0" err="1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postion</a:t>
            </a:r>
            <a:r>
              <a:rPr lang="en-US" altLang="ko-KR" sz="2000" dirty="0" smtClean="0">
                <a:solidFill>
                  <a:schemeClr val="bg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&amp; direction</a:t>
            </a:r>
            <a:endParaRPr lang="ko-KR" altLang="en-US" sz="2000" dirty="0">
              <a:solidFill>
                <a:schemeClr val="bg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Rectangle 3"/>
          <p:cNvSpPr txBox="1">
            <a:spLocks noChangeArrowheads="1"/>
          </p:cNvSpPr>
          <p:nvPr/>
        </p:nvSpPr>
        <p:spPr bwMode="auto">
          <a:xfrm>
            <a:off x="1698166" y="6166339"/>
            <a:ext cx="5812971" cy="46681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ctr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tabLst/>
              <a:defRPr/>
            </a:pPr>
            <a:r>
              <a:rPr lang="en-US" altLang="ko-KR" sz="2200" b="1" kern="0" dirty="0" smtClean="0">
                <a:solidFill>
                  <a:schemeClr val="bg2"/>
                </a:solidFill>
              </a:rPr>
              <a:t>Formulated as linear equations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Absolute Position, Direction, and Timing</a:t>
            </a:r>
          </a:p>
        </p:txBody>
      </p:sp>
      <p:pic>
        <p:nvPicPr>
          <p:cNvPr id="5" name="absolut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77577" y="1288472"/>
            <a:ext cx="6841066" cy="513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Absolute Position, Direction, and Timing</a:t>
            </a:r>
          </a:p>
        </p:txBody>
      </p:sp>
      <p:pic>
        <p:nvPicPr>
          <p:cNvPr id="5" name="absolut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77577" y="1288472"/>
            <a:ext cx="6841066" cy="513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Relative Position, Direction, and Timing</a:t>
            </a:r>
          </a:p>
        </p:txBody>
      </p:sp>
      <p:pic>
        <p:nvPicPr>
          <p:cNvPr id="4" name="relativ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79055" y="1186873"/>
            <a:ext cx="7185890" cy="5389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Relative Position, Direction, and Timing</a:t>
            </a:r>
          </a:p>
        </p:txBody>
      </p:sp>
      <p:pic>
        <p:nvPicPr>
          <p:cNvPr id="4" name="relativ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79055" y="1186873"/>
            <a:ext cx="7185890" cy="53894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End-</a:t>
            </a:r>
            <a:r>
              <a:rPr lang="en-US" altLang="ko-KR" dirty="0" err="1" smtClean="0">
                <a:effectLst/>
              </a:rPr>
              <a:t>effector</a:t>
            </a:r>
            <a:r>
              <a:rPr lang="en-US" altLang="ko-KR" dirty="0" smtClean="0">
                <a:effectLst/>
              </a:rPr>
              <a:t> Constraints</a:t>
            </a:r>
          </a:p>
        </p:txBody>
      </p:sp>
      <p:pic>
        <p:nvPicPr>
          <p:cNvPr id="6" name="end_effector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1266" y="1112957"/>
            <a:ext cx="7481468" cy="56111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Motion Path Editing</a:t>
            </a:r>
          </a:p>
        </p:txBody>
      </p:sp>
      <p:pic>
        <p:nvPicPr>
          <p:cNvPr id="3" name="line1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40268" y="3835360"/>
            <a:ext cx="3357586" cy="2518190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</p:pic>
      <p:pic>
        <p:nvPicPr>
          <p:cNvPr id="4" name="laplacian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4500562" y="3521053"/>
            <a:ext cx="4442879" cy="3071834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09600" y="134021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Based on </a:t>
            </a:r>
            <a:r>
              <a:rPr lang="en-US" altLang="ko-KR" sz="2400" kern="0" dirty="0" err="1" smtClean="0">
                <a:solidFill>
                  <a:schemeClr val="bg2"/>
                </a:solidFill>
              </a:rPr>
              <a:t>Laplacian</a:t>
            </a:r>
            <a:r>
              <a:rPr lang="en-US" altLang="ko-KR" sz="2400" kern="0" dirty="0" smtClean="0">
                <a:solidFill>
                  <a:schemeClr val="bg2"/>
                </a:solidFill>
              </a:rPr>
              <a:t> mesh editing </a:t>
            </a:r>
            <a:r>
              <a:rPr lang="en-US" altLang="ko-KR" kern="0" dirty="0" smtClean="0">
                <a:solidFill>
                  <a:schemeClr val="bg2"/>
                </a:solidFill>
              </a:rPr>
              <a:t>[</a:t>
            </a:r>
            <a:r>
              <a:rPr lang="en-US" altLang="ko-KR" kern="0" dirty="0" err="1" smtClean="0">
                <a:solidFill>
                  <a:schemeClr val="bg2"/>
                </a:solidFill>
              </a:rPr>
              <a:t>Igarash</a:t>
            </a:r>
            <a:r>
              <a:rPr lang="en-US" altLang="ko-KR" kern="0" dirty="0" smtClean="0">
                <a:solidFill>
                  <a:schemeClr val="bg2"/>
                </a:solidFill>
              </a:rPr>
              <a:t> 2005; </a:t>
            </a:r>
            <a:r>
              <a:rPr lang="en-US" altLang="ko-KR" kern="0" dirty="0" err="1" smtClean="0">
                <a:solidFill>
                  <a:schemeClr val="bg2"/>
                </a:solidFill>
              </a:rPr>
              <a:t>Sorkine</a:t>
            </a:r>
            <a:r>
              <a:rPr lang="en-US" altLang="ko-KR" kern="0" dirty="0" smtClean="0">
                <a:solidFill>
                  <a:schemeClr val="bg2"/>
                </a:solidFill>
              </a:rPr>
              <a:t> 2004]</a:t>
            </a: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742950" lvl="1" indent="-28575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–"/>
              <a:defRPr/>
            </a:pPr>
            <a:r>
              <a:rPr lang="en-US" altLang="ko-KR" sz="2200" kern="0" dirty="0" smtClean="0">
                <a:solidFill>
                  <a:schemeClr val="bg2"/>
                </a:solidFill>
              </a:rPr>
              <a:t>deform curve in  as-rigid-as possible manner</a:t>
            </a:r>
          </a:p>
          <a:p>
            <a:pPr marL="342900" lvl="0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Linear least squares problems : efficient</a:t>
            </a:r>
            <a:endParaRPr lang="en-US" altLang="ko-KR" sz="2200" kern="0" dirty="0" smtClean="0">
              <a:solidFill>
                <a:schemeClr val="bg2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3892731" y="4856329"/>
            <a:ext cx="470263" cy="365760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6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5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1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sz="2800" dirty="0" smtClean="0">
                <a:effectLst/>
              </a:rPr>
              <a:t>Applying </a:t>
            </a:r>
            <a:r>
              <a:rPr lang="en-US" altLang="ko-KR" sz="2800" dirty="0" err="1" smtClean="0">
                <a:effectLst/>
              </a:rPr>
              <a:t>Laplacian</a:t>
            </a:r>
            <a:r>
              <a:rPr lang="en-US" altLang="ko-KR" sz="2800" dirty="0" smtClean="0">
                <a:effectLst/>
              </a:rPr>
              <a:t> formulation to Motion Path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276" y="2782399"/>
            <a:ext cx="3093966" cy="3513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09600" y="134021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defRPr/>
            </a:pPr>
            <a:r>
              <a:rPr kumimoji="0" lang="en-US" altLang="ko-KR" sz="2400" b="0" i="0" u="none" strike="noStrike" kern="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Project root trajectory onto the ground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rot="16200000" flipH="1">
            <a:off x="1554480" y="4924696"/>
            <a:ext cx="1214845" cy="13063"/>
          </a:xfrm>
          <a:prstGeom prst="straightConnector1">
            <a:avLst/>
          </a:prstGeom>
          <a:ln w="47625">
            <a:solidFill>
              <a:schemeClr val="bg2">
                <a:lumMod val="60000"/>
                <a:lumOff val="40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rot="16200000" flipH="1">
            <a:off x="1184365" y="5090159"/>
            <a:ext cx="1214845" cy="13063"/>
          </a:xfrm>
          <a:prstGeom prst="straightConnector1">
            <a:avLst/>
          </a:prstGeom>
          <a:ln w="47625">
            <a:solidFill>
              <a:schemeClr val="bg2">
                <a:lumMod val="60000"/>
                <a:lumOff val="40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rot="16200000" flipH="1">
            <a:off x="1915886" y="4672147"/>
            <a:ext cx="1214845" cy="13063"/>
          </a:xfrm>
          <a:prstGeom prst="straightConnector1">
            <a:avLst/>
          </a:prstGeom>
          <a:ln w="47625">
            <a:solidFill>
              <a:schemeClr val="bg2">
                <a:lumMod val="60000"/>
                <a:lumOff val="40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16200000" flipH="1">
            <a:off x="2316480" y="4889862"/>
            <a:ext cx="1214845" cy="13063"/>
          </a:xfrm>
          <a:prstGeom prst="straightConnector1">
            <a:avLst/>
          </a:prstGeom>
          <a:ln w="47625">
            <a:solidFill>
              <a:schemeClr val="bg2">
                <a:lumMod val="60000"/>
                <a:lumOff val="40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rot="16200000" flipH="1">
            <a:off x="969817" y="5717308"/>
            <a:ext cx="979058" cy="628077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1145312" y="4987636"/>
            <a:ext cx="1496948" cy="554184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rot="16200000" flipH="1">
            <a:off x="2562104" y="5073735"/>
            <a:ext cx="855024" cy="694705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V="1">
            <a:off x="1773382" y="5854535"/>
            <a:ext cx="1557647" cy="647866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38101" y="3538446"/>
            <a:ext cx="384048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sz="2800" dirty="0" smtClean="0">
                <a:effectLst/>
              </a:rPr>
              <a:t>Applying </a:t>
            </a:r>
            <a:r>
              <a:rPr lang="en-US" altLang="ko-KR" sz="2800" dirty="0" err="1" smtClean="0">
                <a:effectLst/>
              </a:rPr>
              <a:t>Laplacian</a:t>
            </a:r>
            <a:r>
              <a:rPr lang="en-US" altLang="ko-KR" sz="2800" dirty="0" smtClean="0">
                <a:effectLst/>
              </a:rPr>
              <a:t> formulation to Motion Path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0276" y="2782399"/>
            <a:ext cx="3093966" cy="3513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09600" y="134021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defRPr/>
            </a:pPr>
            <a:r>
              <a:rPr kumimoji="0" lang="en-US" altLang="ko-KR" sz="2400" b="0" i="0" u="none" strike="noStrike" kern="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Project root trajectory onto the ground</a:t>
            </a:r>
          </a:p>
          <a:p>
            <a:pPr marL="342900" lvl="0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defRPr/>
            </a:pPr>
            <a:r>
              <a:rPr lang="en-US" altLang="ko-KR" sz="2400" kern="0" dirty="0" smtClean="0">
                <a:solidFill>
                  <a:schemeClr val="bg2"/>
                </a:solidFill>
                <a:ea typeface="+mn-ea"/>
              </a:rPr>
              <a:t>Define the direction by tangent and normal vectors</a:t>
            </a:r>
            <a:endParaRPr kumimoji="0" lang="en-US" altLang="ko-KR" sz="2400" b="0" i="0" u="none" strike="noStrike" kern="0" cap="none" spc="0" normalizeH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rot="16200000" flipH="1">
            <a:off x="1554480" y="4924696"/>
            <a:ext cx="1214845" cy="13063"/>
          </a:xfrm>
          <a:prstGeom prst="straightConnector1">
            <a:avLst/>
          </a:prstGeom>
          <a:ln w="47625">
            <a:solidFill>
              <a:schemeClr val="bg2">
                <a:lumMod val="60000"/>
                <a:lumOff val="40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rot="16200000" flipH="1">
            <a:off x="1184365" y="5090159"/>
            <a:ext cx="1214845" cy="13063"/>
          </a:xfrm>
          <a:prstGeom prst="straightConnector1">
            <a:avLst/>
          </a:prstGeom>
          <a:ln w="47625">
            <a:solidFill>
              <a:schemeClr val="bg2">
                <a:lumMod val="60000"/>
                <a:lumOff val="40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rot="16200000" flipH="1">
            <a:off x="1915886" y="4672147"/>
            <a:ext cx="1214845" cy="13063"/>
          </a:xfrm>
          <a:prstGeom prst="straightConnector1">
            <a:avLst/>
          </a:prstGeom>
          <a:ln w="47625">
            <a:solidFill>
              <a:schemeClr val="bg2">
                <a:lumMod val="60000"/>
                <a:lumOff val="40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rot="16200000" flipH="1">
            <a:off x="2316480" y="4889862"/>
            <a:ext cx="1214845" cy="13063"/>
          </a:xfrm>
          <a:prstGeom prst="straightConnector1">
            <a:avLst/>
          </a:prstGeom>
          <a:ln w="47625">
            <a:solidFill>
              <a:schemeClr val="bg2">
                <a:lumMod val="60000"/>
                <a:lumOff val="40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4999086" y="5042264"/>
            <a:ext cx="384985" cy="97085"/>
          </a:xfrm>
          <a:prstGeom prst="straightConnector1">
            <a:avLst/>
          </a:prstGeom>
          <a:ln>
            <a:solidFill>
              <a:srgbClr val="FC920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 rot="16200000" flipV="1">
            <a:off x="4755947" y="4898795"/>
            <a:ext cx="392548" cy="10622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5646139" y="4920923"/>
            <a:ext cx="384985" cy="97085"/>
          </a:xfrm>
          <a:prstGeom prst="straightConnector1">
            <a:avLst/>
          </a:prstGeom>
          <a:ln>
            <a:solidFill>
              <a:srgbClr val="FC920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 rot="16200000" flipV="1">
            <a:off x="5403000" y="4777454"/>
            <a:ext cx="392548" cy="10622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 rot="20828854" flipV="1">
            <a:off x="6355723" y="4616594"/>
            <a:ext cx="384985" cy="97085"/>
          </a:xfrm>
          <a:prstGeom prst="straightConnector1">
            <a:avLst/>
          </a:prstGeom>
          <a:ln>
            <a:solidFill>
              <a:srgbClr val="FC920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rot="15428854" flipV="1">
            <a:off x="6087683" y="4529848"/>
            <a:ext cx="392548" cy="10622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rot="18821198" flipV="1">
            <a:off x="6935249" y="4091538"/>
            <a:ext cx="384985" cy="97085"/>
          </a:xfrm>
          <a:prstGeom prst="straightConnector1">
            <a:avLst/>
          </a:prstGeom>
          <a:ln>
            <a:solidFill>
              <a:srgbClr val="FC920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rot="13421198" flipV="1">
            <a:off x="6665697" y="4164115"/>
            <a:ext cx="392548" cy="10622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/>
          <p:cNvCxnSpPr/>
          <p:nvPr/>
        </p:nvCxnSpPr>
        <p:spPr>
          <a:xfrm rot="16615694" flipV="1">
            <a:off x="6825291" y="3432819"/>
            <a:ext cx="384985" cy="97085"/>
          </a:xfrm>
          <a:prstGeom prst="straightConnector1">
            <a:avLst/>
          </a:prstGeom>
          <a:ln>
            <a:solidFill>
              <a:srgbClr val="FC920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 rot="11215694" flipV="1">
            <a:off x="6654751" y="3649105"/>
            <a:ext cx="392548" cy="10622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rot="4202844" flipV="1">
            <a:off x="7328194" y="3888321"/>
            <a:ext cx="384985" cy="97085"/>
          </a:xfrm>
          <a:prstGeom prst="straightConnector1">
            <a:avLst/>
          </a:prstGeom>
          <a:ln>
            <a:solidFill>
              <a:srgbClr val="FC920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rot="20402844" flipV="1">
            <a:off x="7373297" y="3611363"/>
            <a:ext cx="392548" cy="10622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 rot="4091230" flipV="1">
            <a:off x="7750000" y="4486483"/>
            <a:ext cx="384985" cy="97085"/>
          </a:xfrm>
          <a:prstGeom prst="straightConnector1">
            <a:avLst/>
          </a:prstGeom>
          <a:ln>
            <a:solidFill>
              <a:srgbClr val="FC920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rot="20291230" flipV="1">
            <a:off x="7786234" y="4208082"/>
            <a:ext cx="392548" cy="10622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/>
          <p:cNvCxnSpPr/>
          <p:nvPr/>
        </p:nvCxnSpPr>
        <p:spPr>
          <a:xfrm rot="4023865" flipV="1">
            <a:off x="8155549" y="5063062"/>
            <a:ext cx="384985" cy="97085"/>
          </a:xfrm>
          <a:prstGeom prst="straightConnector1">
            <a:avLst/>
          </a:prstGeom>
          <a:ln>
            <a:solidFill>
              <a:srgbClr val="FC920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 rot="20223865" flipV="1">
            <a:off x="8186410" y="4783929"/>
            <a:ext cx="392548" cy="10622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/>
          <p:nvPr/>
        </p:nvCxnSpPr>
        <p:spPr>
          <a:xfrm rot="4462625" flipV="1">
            <a:off x="8476001" y="5607801"/>
            <a:ext cx="384985" cy="97085"/>
          </a:xfrm>
          <a:prstGeom prst="straightConnector1">
            <a:avLst/>
          </a:prstGeom>
          <a:ln>
            <a:solidFill>
              <a:srgbClr val="FC9204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/>
          <p:nvPr/>
        </p:nvCxnSpPr>
        <p:spPr>
          <a:xfrm rot="20662625" flipV="1">
            <a:off x="8541528" y="5335312"/>
            <a:ext cx="392548" cy="10622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/>
          <p:cNvCxnSpPr/>
          <p:nvPr/>
        </p:nvCxnSpPr>
        <p:spPr>
          <a:xfrm rot="16200000" flipH="1">
            <a:off x="969817" y="5717308"/>
            <a:ext cx="979058" cy="628077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 flipV="1">
            <a:off x="1145312" y="4987636"/>
            <a:ext cx="1496948" cy="554184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/>
          <p:nvPr/>
        </p:nvCxnSpPr>
        <p:spPr>
          <a:xfrm rot="16200000" flipH="1">
            <a:off x="2562104" y="5073735"/>
            <a:ext cx="855024" cy="694705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/>
          <p:nvPr/>
        </p:nvCxnSpPr>
        <p:spPr>
          <a:xfrm flipV="1">
            <a:off x="1773382" y="5854535"/>
            <a:ext cx="1557647" cy="647866"/>
          </a:xfrm>
          <a:prstGeom prst="line">
            <a:avLst/>
          </a:prstGeom>
          <a:ln>
            <a:solidFill>
              <a:srgbClr val="0070C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/>
          <p:cNvSpPr/>
          <p:nvPr/>
        </p:nvSpPr>
        <p:spPr>
          <a:xfrm>
            <a:off x="4683317" y="2926106"/>
            <a:ext cx="4317556" cy="3244106"/>
          </a:xfrm>
          <a:prstGeom prst="rect">
            <a:avLst/>
          </a:prstGeom>
          <a:noFill/>
          <a:ln w="34925"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오른쪽 화살표 84"/>
          <p:cNvSpPr/>
          <p:nvPr/>
        </p:nvSpPr>
        <p:spPr>
          <a:xfrm rot="20133603">
            <a:off x="2685361" y="6006280"/>
            <a:ext cx="1987458" cy="330963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6529037" y="4709369"/>
            <a:ext cx="8705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FC9204"/>
                </a:solidFill>
              </a:rPr>
              <a:t>Tangent </a:t>
            </a:r>
          </a:p>
          <a:p>
            <a:pPr algn="ctr"/>
            <a:r>
              <a:rPr lang="en-US" altLang="ko-KR" sz="1400" b="1" dirty="0" smtClean="0">
                <a:solidFill>
                  <a:srgbClr val="FC9204"/>
                </a:solidFill>
              </a:rPr>
              <a:t>Vector</a:t>
            </a:r>
            <a:endParaRPr lang="ko-KR" altLang="en-US" sz="1400" b="1" dirty="0">
              <a:solidFill>
                <a:srgbClr val="FC9204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584672" y="3845164"/>
            <a:ext cx="866808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B050"/>
                </a:solidFill>
              </a:rPr>
              <a:t>Normal</a:t>
            </a:r>
          </a:p>
          <a:p>
            <a:pPr algn="ctr"/>
            <a:r>
              <a:rPr lang="en-US" altLang="ko-KR" sz="1400" b="1" dirty="0" smtClean="0">
                <a:solidFill>
                  <a:srgbClr val="00B050"/>
                </a:solidFill>
              </a:rPr>
              <a:t> Vector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 rot="3808485">
            <a:off x="2431578" y="6336199"/>
            <a:ext cx="548020" cy="14319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6165" y="274638"/>
            <a:ext cx="8229600" cy="596900"/>
          </a:xfrm>
          <a:noFill/>
        </p:spPr>
        <p:txBody>
          <a:bodyPr/>
          <a:lstStyle/>
          <a:p>
            <a:r>
              <a:rPr lang="en-US" altLang="ko-KR" sz="2800" dirty="0" smtClean="0"/>
              <a:t>Cumbersome to Maintain Synchronization</a:t>
            </a:r>
            <a:endParaRPr lang="en-US" altLang="ko-KR" sz="1800" dirty="0" smtClean="0">
              <a:effectLst/>
            </a:endParaRPr>
          </a:p>
        </p:txBody>
      </p:sp>
      <p:pic>
        <p:nvPicPr>
          <p:cNvPr id="6" name="chair_no_sync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76499" y="1213945"/>
            <a:ext cx="7822532" cy="543910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199" y="274638"/>
            <a:ext cx="8354291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Handling</a:t>
            </a:r>
            <a:r>
              <a:rPr kumimoji="0" lang="en-US" altLang="ko-KR" sz="3000" b="1" i="0" u="none" strike="noStrike" kern="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 Degenerate Cases : Stationary path </a:t>
            </a:r>
            <a:endParaRPr kumimoji="0" lang="en-US" altLang="ko-KR" sz="3000" b="1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j-ea"/>
              <a:cs typeface="+mj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09600" y="134021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Stationary motion tends to stretch unrealistically</a:t>
            </a:r>
          </a:p>
          <a:p>
            <a:pPr marL="342900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Treat stationary portion as rigid segment using hard constraints</a:t>
            </a:r>
            <a:endParaRPr kumimoji="0" lang="en-US" altLang="ko-KR" sz="22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49457" y="6197605"/>
            <a:ext cx="2715491" cy="369332"/>
          </a:xfrm>
          <a:prstGeom prst="rect">
            <a:avLst/>
          </a:prstGeom>
          <a:noFill/>
          <a:ln w="19050"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Treat as rigid segment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043712" y="6192987"/>
            <a:ext cx="2844800" cy="369332"/>
          </a:xfrm>
          <a:prstGeom prst="rect">
            <a:avLst/>
          </a:prstGeom>
          <a:noFill/>
          <a:ln w="19050"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Stretch unrealistically</a:t>
            </a:r>
            <a:endParaRPr lang="ko-KR" altLang="en-US" b="1" dirty="0"/>
          </a:p>
        </p:txBody>
      </p:sp>
      <p:pic>
        <p:nvPicPr>
          <p:cNvPr id="13" name="stationary_compar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7078" y="3357321"/>
            <a:ext cx="8649844" cy="2618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199" y="274638"/>
            <a:ext cx="8354291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Handling</a:t>
            </a:r>
            <a:r>
              <a:rPr kumimoji="0" lang="en-US" altLang="ko-KR" sz="3000" b="1" i="0" u="none" strike="noStrike" kern="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 Degenerate Cases : Stationary path </a:t>
            </a:r>
            <a:endParaRPr kumimoji="0" lang="en-US" altLang="ko-KR" sz="3000" b="1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j-ea"/>
              <a:cs typeface="+mj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09600" y="134021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Stationary motion tends to stretch unrealistically</a:t>
            </a:r>
          </a:p>
          <a:p>
            <a:pPr marL="342900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Treat stationary portion as rigid segment using hard constraints</a:t>
            </a:r>
            <a:endParaRPr kumimoji="0" lang="en-US" altLang="ko-KR" sz="22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49457" y="6197605"/>
            <a:ext cx="2715491" cy="369332"/>
          </a:xfrm>
          <a:prstGeom prst="rect">
            <a:avLst/>
          </a:prstGeom>
          <a:noFill/>
          <a:ln w="19050"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Treat as rigid segment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043712" y="6192987"/>
            <a:ext cx="2844800" cy="369332"/>
          </a:xfrm>
          <a:prstGeom prst="rect">
            <a:avLst/>
          </a:prstGeom>
          <a:noFill/>
          <a:ln w="19050"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Stretch unrealistically</a:t>
            </a:r>
            <a:endParaRPr lang="ko-KR" altLang="en-US" b="1" dirty="0"/>
          </a:p>
        </p:txBody>
      </p:sp>
      <p:pic>
        <p:nvPicPr>
          <p:cNvPr id="10" name="stationary_compar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7078" y="3357321"/>
            <a:ext cx="8649844" cy="26186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Handling</a:t>
            </a:r>
            <a:r>
              <a:rPr kumimoji="0" lang="en-US" altLang="ko-KR" sz="2800" b="1" i="0" u="none" strike="noStrike" kern="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 Degenerate Cases : Tangent Flipping</a:t>
            </a:r>
            <a:endParaRPr kumimoji="0" lang="en-US" altLang="ko-KR" sz="2800" b="1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j-ea"/>
              <a:cs typeface="+mj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9600" y="134021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Small deformation could flip tangent directions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3742" y="2801649"/>
            <a:ext cx="5762625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Handling</a:t>
            </a:r>
            <a:r>
              <a:rPr kumimoji="0" lang="en-US" altLang="ko-KR" sz="2800" b="1" i="0" u="none" strike="noStrike" kern="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 Degenerate Cases : Tangent Flipping</a:t>
            </a:r>
            <a:endParaRPr kumimoji="0" lang="en-US" altLang="ko-KR" sz="2800" b="1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j-ea"/>
              <a:cs typeface="+mj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62897" y="2811319"/>
            <a:ext cx="446722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직사각형 7"/>
          <p:cNvSpPr/>
          <p:nvPr/>
        </p:nvSpPr>
        <p:spPr>
          <a:xfrm>
            <a:off x="3759200" y="5043055"/>
            <a:ext cx="1154545" cy="849746"/>
          </a:xfrm>
          <a:prstGeom prst="rect">
            <a:avLst/>
          </a:prstGeom>
          <a:noFill/>
          <a:ln w="254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1384663" y="3187337"/>
            <a:ext cx="600891" cy="483326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오른쪽 화살표 9"/>
          <p:cNvSpPr/>
          <p:nvPr/>
        </p:nvSpPr>
        <p:spPr>
          <a:xfrm rot="10800000">
            <a:off x="6801394" y="3156855"/>
            <a:ext cx="600891" cy="483326"/>
          </a:xfrm>
          <a:prstGeom prst="rightArrow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09600" y="134021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Small deformation could flip tangent directions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Handling</a:t>
            </a:r>
            <a:r>
              <a:rPr kumimoji="0" lang="en-US" altLang="ko-KR" sz="2800" b="1" i="0" u="none" strike="noStrike" kern="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 Degenerate Cases : Tangent Flipping</a:t>
            </a:r>
            <a:endParaRPr kumimoji="0" lang="en-US" altLang="ko-KR" sz="2800" b="1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j-ea"/>
              <a:cs typeface="+mj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9600" y="134021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Small deformation cause a tangent direction to flip</a:t>
            </a:r>
          </a:p>
          <a:p>
            <a:pPr marL="342900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Determine new tangent vector by linear interpolation</a:t>
            </a:r>
          </a:p>
        </p:txBody>
      </p:sp>
      <p:pic>
        <p:nvPicPr>
          <p:cNvPr id="11" name="flipping_compar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97164" y="3244940"/>
            <a:ext cx="8294254" cy="25109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49457" y="6317673"/>
            <a:ext cx="2715491" cy="369332"/>
          </a:xfrm>
          <a:prstGeom prst="rect">
            <a:avLst/>
          </a:prstGeom>
          <a:noFill/>
          <a:ln w="19050"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Tangent interpolation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43712" y="6313055"/>
            <a:ext cx="2844800" cy="369332"/>
          </a:xfrm>
          <a:prstGeom prst="rect">
            <a:avLst/>
          </a:prstGeom>
          <a:noFill/>
          <a:ln w="19050">
            <a:solidFill>
              <a:schemeClr val="bg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Tangent flipping</a:t>
            </a:r>
            <a:endParaRPr lang="ko-KR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60614" y="4324743"/>
            <a:ext cx="1328598" cy="1964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496078" y="1404197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lang="en-US" altLang="ko-KR" sz="2400" kern="0" dirty="0" smtClean="0">
                <a:solidFill>
                  <a:schemeClr val="bg2"/>
                </a:solidFill>
                <a:ea typeface="+mn-ea"/>
              </a:rPr>
              <a:t>Post-processing touch-up </a:t>
            </a: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lang="en-US" altLang="ko-KR" sz="2400" kern="0" dirty="0" smtClean="0">
                <a:solidFill>
                  <a:schemeClr val="bg2"/>
                </a:solidFill>
                <a:ea typeface="+mn-ea"/>
              </a:rPr>
              <a:t>End-</a:t>
            </a:r>
            <a:r>
              <a:rPr lang="en-US" altLang="ko-KR" sz="2400" kern="0" dirty="0" err="1" smtClean="0">
                <a:solidFill>
                  <a:schemeClr val="bg2"/>
                </a:solidFill>
                <a:ea typeface="+mn-ea"/>
              </a:rPr>
              <a:t>effector</a:t>
            </a:r>
            <a:r>
              <a:rPr lang="en-US" altLang="ko-KR" sz="2400" kern="0" dirty="0" smtClean="0">
                <a:solidFill>
                  <a:schemeClr val="bg2"/>
                </a:solidFill>
                <a:ea typeface="+mn-ea"/>
              </a:rPr>
              <a:t> constraints involve non-linear equations</a:t>
            </a: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tabLst/>
              <a:defRPr/>
            </a:pPr>
            <a:r>
              <a:rPr lang="en-US" altLang="ko-KR" sz="2400" kern="0" dirty="0" smtClean="0">
                <a:solidFill>
                  <a:schemeClr val="bg2"/>
                </a:solidFill>
                <a:ea typeface="+mn-ea"/>
              </a:rPr>
              <a:t>	: iterative inverse kinematics solver</a:t>
            </a:r>
          </a:p>
          <a:p>
            <a:pPr marL="342900" marR="0" lvl="0" indent="-342900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lang="en-US" altLang="ko-KR" sz="2400" kern="0" dirty="0" smtClean="0">
                <a:solidFill>
                  <a:schemeClr val="bg2"/>
                </a:solidFill>
                <a:ea typeface="+mn-ea"/>
              </a:rPr>
              <a:t>Pragmatic solution :  </a:t>
            </a:r>
            <a:r>
              <a:rPr lang="en-US" altLang="ko-KR" sz="2000" kern="0" dirty="0" smtClean="0">
                <a:solidFill>
                  <a:schemeClr val="bg2"/>
                </a:solidFill>
                <a:ea typeface="+mn-ea"/>
              </a:rPr>
              <a:t>Motion path editing </a:t>
            </a:r>
            <a:r>
              <a:rPr lang="en-US" altLang="ko-KR" sz="2000" kern="0" dirty="0" smtClean="0">
                <a:solidFill>
                  <a:schemeClr val="bg2"/>
                </a:solidFill>
                <a:ea typeface="+mn-ea"/>
              </a:rPr>
              <a:t> </a:t>
            </a:r>
            <a:r>
              <a:rPr lang="en-US" altLang="ko-KR" sz="2000" kern="0" dirty="0" smtClean="0">
                <a:solidFill>
                  <a:schemeClr val="bg2"/>
                </a:solidFill>
                <a:ea typeface="+mn-ea"/>
              </a:rPr>
              <a:t>IK-based refinement </a:t>
            </a:r>
            <a:endParaRPr lang="en-US" altLang="ko-KR" sz="2400" kern="0" dirty="0" smtClean="0">
              <a:solidFill>
                <a:schemeClr val="bg2"/>
              </a:solidFill>
              <a:ea typeface="+mn-ea"/>
            </a:endParaRPr>
          </a:p>
          <a:p>
            <a:pPr marL="342900" lvl="0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</a:pPr>
            <a:r>
              <a:rPr kumimoji="0" lang="en-US" altLang="ko-KR" sz="24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   </a:t>
            </a: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tabLst/>
              <a:defRPr/>
            </a:pPr>
            <a:endParaRPr kumimoji="0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 kern="0" dirty="0" smtClean="0">
                <a:solidFill>
                  <a:schemeClr val="bg2"/>
                </a:solidFill>
                <a:ea typeface="+mj-ea"/>
                <a:cs typeface="+mj-cs"/>
              </a:rPr>
              <a:t>Full-body Refinement</a:t>
            </a:r>
            <a:endParaRPr kumimoji="0" lang="en-US" altLang="ko-KR" sz="3000" b="1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j-ea"/>
              <a:cs typeface="+mj-cs"/>
            </a:endParaRPr>
          </a:p>
        </p:txBody>
      </p:sp>
      <p:pic>
        <p:nvPicPr>
          <p:cNvPr id="7" name="retargetting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113865" y="3949642"/>
            <a:ext cx="3404983" cy="2417539"/>
          </a:xfrm>
          <a:prstGeom prst="rect">
            <a:avLst/>
          </a:prstGeom>
        </p:spPr>
      </p:pic>
      <p:sp>
        <p:nvSpPr>
          <p:cNvPr id="8" name="원호 7"/>
          <p:cNvSpPr/>
          <p:nvPr/>
        </p:nvSpPr>
        <p:spPr>
          <a:xfrm rot="10108250">
            <a:off x="1771584" y="3894719"/>
            <a:ext cx="4230021" cy="1285304"/>
          </a:xfrm>
          <a:prstGeom prst="arc">
            <a:avLst>
              <a:gd name="adj1" fmla="val 15605984"/>
              <a:gd name="adj2" fmla="val 2734905"/>
            </a:avLst>
          </a:prstGeom>
          <a:ln w="158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원호 8"/>
          <p:cNvSpPr/>
          <p:nvPr/>
        </p:nvSpPr>
        <p:spPr>
          <a:xfrm rot="10108250">
            <a:off x="2347644" y="3910467"/>
            <a:ext cx="2982953" cy="1264558"/>
          </a:xfrm>
          <a:prstGeom prst="arc">
            <a:avLst>
              <a:gd name="adj1" fmla="val 15585987"/>
              <a:gd name="adj2" fmla="val 2858247"/>
            </a:avLst>
          </a:prstGeom>
          <a:ln w="15875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097027" y="4022264"/>
            <a:ext cx="127608" cy="1309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4008566" y="5079484"/>
            <a:ext cx="127608" cy="1309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750806" y="4874459"/>
            <a:ext cx="127608" cy="1309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319974" y="4809145"/>
            <a:ext cx="127608" cy="1309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cxnSp>
        <p:nvCxnSpPr>
          <p:cNvPr id="16" name="직선 화살표 연결선 15"/>
          <p:cNvCxnSpPr>
            <a:stCxn id="13" idx="2"/>
            <a:endCxn id="12" idx="6"/>
          </p:cNvCxnSpPr>
          <p:nvPr/>
        </p:nvCxnSpPr>
        <p:spPr>
          <a:xfrm rot="10800000" flipV="1">
            <a:off x="1878414" y="4874610"/>
            <a:ext cx="441560" cy="65314"/>
          </a:xfrm>
          <a:prstGeom prst="straightConnector1">
            <a:avLst/>
          </a:prstGeom>
          <a:ln w="38100">
            <a:solidFill>
              <a:schemeClr val="accent5">
                <a:lumMod val="2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오른쪽 화살표 14"/>
          <p:cNvSpPr/>
          <p:nvPr/>
        </p:nvSpPr>
        <p:spPr>
          <a:xfrm>
            <a:off x="4391495" y="5096475"/>
            <a:ext cx="470263" cy="36576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 kern="0" dirty="0" smtClean="0">
                <a:solidFill>
                  <a:schemeClr val="bg2"/>
                </a:solidFill>
                <a:ea typeface="+mj-ea"/>
                <a:cs typeface="+mj-cs"/>
              </a:rPr>
              <a:t>Time Warping</a:t>
            </a:r>
            <a:endParaRPr kumimoji="0" lang="en-US" altLang="ko-KR" sz="3000" b="1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j-ea"/>
              <a:cs typeface="+mj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9600" y="134021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lang="en-US" altLang="ko-KR" sz="2400" kern="0" dirty="0" smtClean="0">
                <a:solidFill>
                  <a:schemeClr val="bg2"/>
                </a:solidFill>
                <a:ea typeface="+mn-ea"/>
              </a:rPr>
              <a:t>Smooth time-warp to meet timing constraints</a:t>
            </a: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endParaRPr lang="en-US" altLang="ko-KR" sz="2400" kern="0" dirty="0" smtClean="0">
              <a:solidFill>
                <a:schemeClr val="bg2"/>
              </a:solidFill>
              <a:ea typeface="+mn-ea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endParaRPr lang="en-US" altLang="ko-KR" sz="2400" kern="0" dirty="0" smtClean="0">
              <a:solidFill>
                <a:schemeClr val="bg2"/>
              </a:solidFill>
              <a:ea typeface="+mn-ea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endParaRPr lang="en-US" altLang="ko-KR" sz="2400" kern="0" dirty="0" smtClean="0">
              <a:solidFill>
                <a:schemeClr val="bg2"/>
              </a:solidFill>
              <a:ea typeface="+mn-ea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endParaRPr lang="en-US" altLang="ko-KR" sz="2400" kern="0" dirty="0" smtClean="0">
              <a:solidFill>
                <a:schemeClr val="bg2"/>
              </a:solidFill>
              <a:ea typeface="+mn-ea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endParaRPr lang="en-US" altLang="ko-KR" sz="2400" kern="0" dirty="0" smtClean="0">
              <a:solidFill>
                <a:schemeClr val="bg2"/>
              </a:solidFill>
              <a:ea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40" y="2322578"/>
            <a:ext cx="291728" cy="50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8922" y="2859026"/>
            <a:ext cx="309582" cy="554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09090" y="2200847"/>
            <a:ext cx="7393451" cy="88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직선 화살표 연결선 9"/>
          <p:cNvCxnSpPr/>
          <p:nvPr/>
        </p:nvCxnSpPr>
        <p:spPr>
          <a:xfrm rot="5400000">
            <a:off x="4853708" y="2433783"/>
            <a:ext cx="424876" cy="397164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rot="5400000">
            <a:off x="3620655" y="2290624"/>
            <a:ext cx="369455" cy="314031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38620" y="1918676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Absolute time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80810" y="207512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Synchronization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 kern="0" dirty="0" smtClean="0">
                <a:solidFill>
                  <a:schemeClr val="bg2"/>
                </a:solidFill>
                <a:ea typeface="+mj-ea"/>
                <a:cs typeface="+mj-cs"/>
              </a:rPr>
              <a:t>Time Warping</a:t>
            </a:r>
            <a:endParaRPr kumimoji="0" lang="en-US" altLang="ko-KR" sz="3000" b="1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j-ea"/>
              <a:cs typeface="+mj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9600" y="134021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lang="en-US" altLang="ko-KR" sz="2400" kern="0" dirty="0" smtClean="0">
                <a:solidFill>
                  <a:schemeClr val="bg2"/>
                </a:solidFill>
                <a:ea typeface="+mn-ea"/>
              </a:rPr>
              <a:t>Smooth time-warp to meet timing constraints</a:t>
            </a: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endParaRPr lang="en-US" altLang="ko-KR" sz="2400" kern="0" dirty="0" smtClean="0">
              <a:solidFill>
                <a:schemeClr val="bg2"/>
              </a:solidFill>
              <a:ea typeface="+mn-ea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endParaRPr lang="en-US" altLang="ko-KR" sz="2400" kern="0" dirty="0" smtClean="0">
              <a:solidFill>
                <a:schemeClr val="bg2"/>
              </a:solidFill>
              <a:ea typeface="+mn-ea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endParaRPr lang="en-US" altLang="ko-KR" sz="2400" kern="0" dirty="0" smtClean="0">
              <a:solidFill>
                <a:schemeClr val="bg2"/>
              </a:solidFill>
              <a:ea typeface="+mn-ea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endParaRPr lang="en-US" altLang="ko-KR" sz="2400" kern="0" dirty="0" smtClean="0">
              <a:solidFill>
                <a:schemeClr val="bg2"/>
              </a:solidFill>
              <a:ea typeface="+mn-ea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endParaRPr lang="en-US" altLang="ko-KR" sz="2400" kern="0" dirty="0" smtClean="0">
              <a:solidFill>
                <a:schemeClr val="bg2"/>
              </a:solidFill>
              <a:ea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040" y="2322578"/>
            <a:ext cx="291728" cy="50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8922" y="2859026"/>
            <a:ext cx="309582" cy="554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09090" y="2200847"/>
            <a:ext cx="7393451" cy="88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58241" y="3286672"/>
            <a:ext cx="7443315" cy="1114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520" y="3499106"/>
            <a:ext cx="291728" cy="50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9402" y="4035554"/>
            <a:ext cx="309582" cy="554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57858" y="4694300"/>
            <a:ext cx="7355205" cy="767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232" y="4626866"/>
            <a:ext cx="291728" cy="505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114" y="5163314"/>
            <a:ext cx="309582" cy="554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직선 화살표 연결선 13"/>
          <p:cNvCxnSpPr/>
          <p:nvPr/>
        </p:nvCxnSpPr>
        <p:spPr>
          <a:xfrm rot="5400000">
            <a:off x="4853708" y="2433783"/>
            <a:ext cx="424876" cy="397164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rot="5400000">
            <a:off x="3620655" y="2290624"/>
            <a:ext cx="369455" cy="314031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38620" y="1918676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Absolute time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80810" y="2075124"/>
            <a:ext cx="235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Synchronization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99855" y="3112658"/>
            <a:ext cx="22352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886364" y="4225640"/>
            <a:ext cx="22352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5" name="오른쪽 화살표 24"/>
          <p:cNvSpPr/>
          <p:nvPr/>
        </p:nvSpPr>
        <p:spPr>
          <a:xfrm rot="10800000">
            <a:off x="2600037" y="3486726"/>
            <a:ext cx="1029854" cy="161637"/>
          </a:xfrm>
          <a:prstGeom prst="rightArrow">
            <a:avLst>
              <a:gd name="adj1" fmla="val 0"/>
              <a:gd name="adj2" fmla="val 92398"/>
            </a:avLst>
          </a:prstGeom>
          <a:noFill/>
          <a:ln w="1016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3620655" y="4664364"/>
            <a:ext cx="1209962" cy="157017"/>
          </a:xfrm>
          <a:prstGeom prst="rightArrow">
            <a:avLst>
              <a:gd name="adj1" fmla="val 0"/>
              <a:gd name="adj2" fmla="val 92398"/>
            </a:avLst>
          </a:prstGeom>
          <a:noFill/>
          <a:ln w="1016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29890" y="3371273"/>
            <a:ext cx="2669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50"/>
                </a:solidFill>
              </a:rPr>
              <a:t>User Manipulation</a:t>
            </a:r>
            <a:endParaRPr lang="ko-KR" altLang="en-US" sz="20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 kern="0" dirty="0" smtClean="0">
                <a:solidFill>
                  <a:schemeClr val="bg2"/>
                </a:solidFill>
                <a:ea typeface="+mj-ea"/>
                <a:cs typeface="+mj-cs"/>
              </a:rPr>
              <a:t>Time Warping</a:t>
            </a:r>
            <a:endParaRPr kumimoji="0" lang="en-US" altLang="ko-KR" sz="3000" b="1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j-ea"/>
              <a:cs typeface="+mj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9600" y="1340210"/>
            <a:ext cx="679796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lang="en-US" altLang="ko-KR" sz="2400" kern="0" dirty="0" smtClean="0">
                <a:solidFill>
                  <a:schemeClr val="bg2"/>
                </a:solidFill>
                <a:ea typeface="+mn-ea"/>
              </a:rPr>
              <a:t>Smooth time-warp to meet timing constraints</a:t>
            </a: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lang="en-US" altLang="ko-KR" sz="2400" kern="0" dirty="0" smtClean="0">
                <a:solidFill>
                  <a:schemeClr val="bg2"/>
                </a:solidFill>
                <a:ea typeface="+mn-ea"/>
              </a:rPr>
              <a:t>Timeline and spatial path are motion curves</a:t>
            </a: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r>
              <a:rPr lang="en-US" altLang="ko-KR" sz="2400" kern="0" dirty="0" smtClean="0">
                <a:solidFill>
                  <a:schemeClr val="bg2"/>
                </a:solidFill>
                <a:ea typeface="+mn-ea"/>
              </a:rPr>
              <a:t> </a:t>
            </a:r>
            <a:r>
              <a:rPr lang="en-US" altLang="ko-KR" sz="2200" kern="0" dirty="0" smtClean="0">
                <a:solidFill>
                  <a:schemeClr val="bg2"/>
                </a:solidFill>
                <a:ea typeface="+mn-ea"/>
              </a:rPr>
              <a:t>the same </a:t>
            </a:r>
            <a:r>
              <a:rPr lang="en-US" altLang="ko-KR" sz="2200" kern="0" dirty="0" err="1" smtClean="0">
                <a:solidFill>
                  <a:schemeClr val="bg2"/>
                </a:solidFill>
                <a:ea typeface="+mn-ea"/>
              </a:rPr>
              <a:t>L</a:t>
            </a:r>
            <a:r>
              <a:rPr lang="en-US" altLang="ko-KR" sz="2200" kern="0" dirty="0" err="1" smtClean="0">
                <a:solidFill>
                  <a:schemeClr val="bg2"/>
                </a:solidFill>
              </a:rPr>
              <a:t>aplacian</a:t>
            </a:r>
            <a:r>
              <a:rPr lang="en-US" altLang="ko-KR" sz="2200" kern="0" dirty="0" smtClean="0">
                <a:solidFill>
                  <a:schemeClr val="bg2"/>
                </a:solidFill>
              </a:rPr>
              <a:t> curve editing method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09600" y="1391966"/>
            <a:ext cx="711104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endParaRPr lang="en-US" altLang="ko-KR" sz="2400" b="1" kern="0" dirty="0" smtClean="0">
              <a:solidFill>
                <a:schemeClr val="bg2"/>
              </a:solidFill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endParaRPr lang="en-US" altLang="ko-KR" sz="2400" b="1" kern="0" dirty="0" smtClean="0">
              <a:solidFill>
                <a:schemeClr val="bg2"/>
              </a:solidFill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endParaRPr lang="en-US" altLang="ko-KR" sz="2400" b="1" kern="0" dirty="0" smtClean="0">
              <a:solidFill>
                <a:schemeClr val="bg2"/>
              </a:solidFill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defRPr/>
            </a:pPr>
            <a:endParaRPr lang="en-US" altLang="ko-KR" sz="2200" kern="0" dirty="0" smtClean="0">
              <a:solidFill>
                <a:schemeClr val="bg2"/>
              </a:solidFill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Handling Large Deformation</a:t>
            </a:r>
          </a:p>
        </p:txBody>
      </p:sp>
      <p:pic>
        <p:nvPicPr>
          <p:cNvPr id="9" name="walk_continuou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44945" y="1142657"/>
            <a:ext cx="8054110" cy="2374518"/>
          </a:xfrm>
          <a:prstGeom prst="rect">
            <a:avLst/>
          </a:prstGeom>
        </p:spPr>
      </p:pic>
      <p:pic>
        <p:nvPicPr>
          <p:cNvPr id="10" name="walk_discrete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544945" y="4045556"/>
            <a:ext cx="8035636" cy="23690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38415" y="3556007"/>
            <a:ext cx="430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2"/>
                </a:solidFill>
              </a:rPr>
              <a:t>Only </a:t>
            </a:r>
            <a:r>
              <a:rPr lang="en-US" altLang="ko-KR" b="1" dirty="0" err="1" smtClean="0">
                <a:solidFill>
                  <a:schemeClr val="bg2"/>
                </a:solidFill>
              </a:rPr>
              <a:t>Laplacian</a:t>
            </a:r>
            <a:r>
              <a:rPr lang="en-US" altLang="ko-KR" b="1" dirty="0" smtClean="0">
                <a:solidFill>
                  <a:schemeClr val="bg2"/>
                </a:solidFill>
              </a:rPr>
              <a:t> path editing</a:t>
            </a:r>
            <a:endParaRPr lang="ko-KR" altLang="en-US" b="1" dirty="0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10367" y="6451724"/>
            <a:ext cx="55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2"/>
                </a:solidFill>
              </a:rPr>
              <a:t>Laplacian</a:t>
            </a:r>
            <a:r>
              <a:rPr lang="en-US" altLang="ko-KR" b="1" dirty="0" smtClean="0">
                <a:solidFill>
                  <a:schemeClr val="bg2"/>
                </a:solidFill>
              </a:rPr>
              <a:t> path editing  </a:t>
            </a:r>
            <a:r>
              <a:rPr lang="en-US" altLang="ko-KR" b="1" dirty="0" smtClean="0">
                <a:solidFill>
                  <a:schemeClr val="bg2"/>
                </a:solidFill>
              </a:rPr>
              <a:t> </a:t>
            </a:r>
            <a:r>
              <a:rPr lang="en-US" altLang="ko-KR" b="1" dirty="0" smtClean="0">
                <a:solidFill>
                  <a:schemeClr val="bg2"/>
                </a:solidFill>
              </a:rPr>
              <a:t>Discrete motion editing </a:t>
            </a:r>
            <a:endParaRPr lang="ko-KR" altLang="en-US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video>
              <p:cMediaNode>
                <p:cTn id="13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66164" y="274638"/>
            <a:ext cx="8677835" cy="596900"/>
          </a:xfrm>
          <a:noFill/>
        </p:spPr>
        <p:txBody>
          <a:bodyPr/>
          <a:lstStyle/>
          <a:p>
            <a:r>
              <a:rPr lang="en-US" altLang="ko-KR" sz="2600" dirty="0" smtClean="0"/>
              <a:t>Edit while Maintaining Multiple Character Interaction</a:t>
            </a:r>
            <a:endParaRPr lang="en-US" altLang="ko-KR" sz="2600" dirty="0" smtClean="0">
              <a:effectLst/>
            </a:endParaRPr>
          </a:p>
        </p:txBody>
      </p:sp>
      <p:pic>
        <p:nvPicPr>
          <p:cNvPr id="5" name="chair_sync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72511" y="1249172"/>
            <a:ext cx="7630510" cy="53055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09600" y="1391966"/>
            <a:ext cx="711104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endParaRPr lang="en-US" altLang="ko-KR" sz="2400" b="1" kern="0" dirty="0" smtClean="0">
              <a:solidFill>
                <a:schemeClr val="bg2"/>
              </a:solidFill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endParaRPr lang="en-US" altLang="ko-KR" sz="2400" b="1" kern="0" dirty="0" smtClean="0">
              <a:solidFill>
                <a:schemeClr val="bg2"/>
              </a:solidFill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endParaRPr lang="en-US" altLang="ko-KR" sz="2400" b="1" kern="0" dirty="0" smtClean="0">
              <a:solidFill>
                <a:schemeClr val="bg2"/>
              </a:solidFill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defRPr/>
            </a:pPr>
            <a:endParaRPr lang="en-US" altLang="ko-KR" sz="2200" kern="0" dirty="0" smtClean="0">
              <a:solidFill>
                <a:schemeClr val="bg2"/>
              </a:solidFill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Handling Large Deformation</a:t>
            </a:r>
          </a:p>
        </p:txBody>
      </p:sp>
      <p:pic>
        <p:nvPicPr>
          <p:cNvPr id="9" name="walk_continuou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544945" y="1142657"/>
            <a:ext cx="8054110" cy="2374518"/>
          </a:xfrm>
          <a:prstGeom prst="rect">
            <a:avLst/>
          </a:prstGeom>
        </p:spPr>
      </p:pic>
      <p:pic>
        <p:nvPicPr>
          <p:cNvPr id="10" name="walk_discrete.wmv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544945" y="4045556"/>
            <a:ext cx="8035636" cy="23690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38415" y="3556007"/>
            <a:ext cx="4304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2"/>
                </a:solidFill>
              </a:rPr>
              <a:t>Only </a:t>
            </a:r>
            <a:r>
              <a:rPr lang="en-US" altLang="ko-KR" b="1" dirty="0" err="1" smtClean="0">
                <a:solidFill>
                  <a:schemeClr val="bg2"/>
                </a:solidFill>
              </a:rPr>
              <a:t>Laplacian</a:t>
            </a:r>
            <a:r>
              <a:rPr lang="en-US" altLang="ko-KR" b="1" dirty="0" smtClean="0">
                <a:solidFill>
                  <a:schemeClr val="bg2"/>
                </a:solidFill>
              </a:rPr>
              <a:t> path editing</a:t>
            </a:r>
            <a:endParaRPr lang="ko-KR" altLang="en-US" b="1" dirty="0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10367" y="6451724"/>
            <a:ext cx="553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2"/>
                </a:solidFill>
              </a:rPr>
              <a:t>Laplacian</a:t>
            </a:r>
            <a:r>
              <a:rPr lang="en-US" altLang="ko-KR" b="1" dirty="0" smtClean="0">
                <a:solidFill>
                  <a:schemeClr val="bg2"/>
                </a:solidFill>
              </a:rPr>
              <a:t> path editing  </a:t>
            </a:r>
            <a:r>
              <a:rPr lang="en-US" altLang="ko-KR" b="1" dirty="0" smtClean="0">
                <a:solidFill>
                  <a:schemeClr val="bg2"/>
                </a:solidFill>
              </a:rPr>
              <a:t> </a:t>
            </a:r>
            <a:r>
              <a:rPr lang="en-US" altLang="ko-KR" b="1" dirty="0" smtClean="0">
                <a:solidFill>
                  <a:schemeClr val="bg2"/>
                </a:solidFill>
              </a:rPr>
              <a:t>Discrete motion editing </a:t>
            </a:r>
            <a:endParaRPr lang="ko-KR" altLang="en-US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8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09600" y="1391966"/>
            <a:ext cx="711104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Motion graph</a:t>
            </a: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identify similar frames and create transitions</a:t>
            </a: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Discrete Transformations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1557" y="2960238"/>
            <a:ext cx="726264" cy="1417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28"/>
          <p:cNvGrpSpPr/>
          <p:nvPr/>
        </p:nvGrpSpPr>
        <p:grpSpPr>
          <a:xfrm>
            <a:off x="1792180" y="3662079"/>
            <a:ext cx="5725630" cy="195766"/>
            <a:chOff x="1773708" y="3542012"/>
            <a:chExt cx="5725630" cy="195766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73708" y="3542012"/>
              <a:ext cx="5577098" cy="195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9" name="직선 화살표 연결선 18"/>
            <p:cNvCxnSpPr/>
            <p:nvPr/>
          </p:nvCxnSpPr>
          <p:spPr>
            <a:xfrm flipV="1">
              <a:off x="7285673" y="3657300"/>
              <a:ext cx="213665" cy="207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1782618" y="3611418"/>
              <a:ext cx="101600" cy="10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원호 20"/>
          <p:cNvSpPr/>
          <p:nvPr/>
        </p:nvSpPr>
        <p:spPr>
          <a:xfrm rot="16200000">
            <a:off x="2939106" y="3034771"/>
            <a:ext cx="973156" cy="1313568"/>
          </a:xfrm>
          <a:prstGeom prst="arc">
            <a:avLst>
              <a:gd name="adj1" fmla="val 16055963"/>
              <a:gd name="adj2" fmla="val 5537888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원호 21"/>
          <p:cNvSpPr/>
          <p:nvPr/>
        </p:nvSpPr>
        <p:spPr>
          <a:xfrm rot="16200000">
            <a:off x="4427164" y="2343042"/>
            <a:ext cx="816138" cy="2669312"/>
          </a:xfrm>
          <a:prstGeom prst="arc">
            <a:avLst>
              <a:gd name="adj1" fmla="val 16119572"/>
              <a:gd name="adj2" fmla="val 5465972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원호 22"/>
          <p:cNvSpPr/>
          <p:nvPr/>
        </p:nvSpPr>
        <p:spPr>
          <a:xfrm rot="16200000">
            <a:off x="2318250" y="3224981"/>
            <a:ext cx="685098" cy="940654"/>
          </a:xfrm>
          <a:prstGeom prst="arc">
            <a:avLst>
              <a:gd name="adj1" fmla="val 16155255"/>
              <a:gd name="adj2" fmla="val 5537888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원호 23"/>
          <p:cNvSpPr/>
          <p:nvPr/>
        </p:nvSpPr>
        <p:spPr>
          <a:xfrm rot="16200000">
            <a:off x="5487038" y="2567026"/>
            <a:ext cx="1005485" cy="2262909"/>
          </a:xfrm>
          <a:prstGeom prst="arc">
            <a:avLst>
              <a:gd name="adj1" fmla="val 16169375"/>
              <a:gd name="adj2" fmla="val 5452993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09600" y="1391966"/>
            <a:ext cx="711104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Motion graph</a:t>
            </a: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identify similar frames and create transitions</a:t>
            </a: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342900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There are exponentially many sequences of discrete transformations</a:t>
            </a:r>
          </a:p>
          <a:p>
            <a:pPr marL="800100" lvl="2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structurally-varied motion path</a:t>
            </a:r>
          </a:p>
          <a:p>
            <a:pPr marL="342900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defRPr/>
            </a:pPr>
            <a:endParaRPr lang="en-US" altLang="ko-KR" sz="2200" kern="0" dirty="0" smtClean="0">
              <a:solidFill>
                <a:schemeClr val="bg2"/>
              </a:solidFill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Discrete Transformations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31557" y="2960238"/>
            <a:ext cx="726264" cy="1417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그룹 28"/>
          <p:cNvGrpSpPr/>
          <p:nvPr/>
        </p:nvGrpSpPr>
        <p:grpSpPr>
          <a:xfrm>
            <a:off x="1792180" y="3662079"/>
            <a:ext cx="5725630" cy="195766"/>
            <a:chOff x="1773708" y="3542012"/>
            <a:chExt cx="5725630" cy="195766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73708" y="3542012"/>
              <a:ext cx="5577098" cy="195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9" name="직선 화살표 연결선 18"/>
            <p:cNvCxnSpPr/>
            <p:nvPr/>
          </p:nvCxnSpPr>
          <p:spPr>
            <a:xfrm flipV="1">
              <a:off x="7285673" y="3657300"/>
              <a:ext cx="213665" cy="207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1782618" y="3611418"/>
              <a:ext cx="101600" cy="10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원호 20"/>
          <p:cNvSpPr/>
          <p:nvPr/>
        </p:nvSpPr>
        <p:spPr>
          <a:xfrm rot="16200000">
            <a:off x="2939106" y="3034771"/>
            <a:ext cx="973156" cy="1313568"/>
          </a:xfrm>
          <a:prstGeom prst="arc">
            <a:avLst>
              <a:gd name="adj1" fmla="val 16055963"/>
              <a:gd name="adj2" fmla="val 5537888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원호 21"/>
          <p:cNvSpPr/>
          <p:nvPr/>
        </p:nvSpPr>
        <p:spPr>
          <a:xfrm rot="16200000">
            <a:off x="4427164" y="2343042"/>
            <a:ext cx="816138" cy="2669312"/>
          </a:xfrm>
          <a:prstGeom prst="arc">
            <a:avLst>
              <a:gd name="adj1" fmla="val 16119572"/>
              <a:gd name="adj2" fmla="val 5465972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원호 22"/>
          <p:cNvSpPr/>
          <p:nvPr/>
        </p:nvSpPr>
        <p:spPr>
          <a:xfrm rot="16200000">
            <a:off x="2318250" y="3224981"/>
            <a:ext cx="685098" cy="940654"/>
          </a:xfrm>
          <a:prstGeom prst="arc">
            <a:avLst>
              <a:gd name="adj1" fmla="val 16155255"/>
              <a:gd name="adj2" fmla="val 5537888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원호 23"/>
          <p:cNvSpPr/>
          <p:nvPr/>
        </p:nvSpPr>
        <p:spPr>
          <a:xfrm rot="16200000">
            <a:off x="5487038" y="2567026"/>
            <a:ext cx="1005485" cy="2262909"/>
          </a:xfrm>
          <a:prstGeom prst="arc">
            <a:avLst>
              <a:gd name="adj1" fmla="val 16169375"/>
              <a:gd name="adj2" fmla="val 5452993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9600" y="1391966"/>
            <a:ext cx="79375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Interactive editing is inherently incremental</a:t>
            </a: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r>
              <a:rPr lang="en-US" altLang="ko-KR" sz="2200" kern="0" dirty="0" smtClean="0">
                <a:solidFill>
                  <a:schemeClr val="bg2"/>
                </a:solidFill>
              </a:rPr>
              <a:t>motion path change gradually</a:t>
            </a: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endParaRPr lang="en-US" altLang="ko-KR" sz="2200" kern="0" dirty="0" smtClean="0">
              <a:solidFill>
                <a:schemeClr val="bg2"/>
              </a:solidFill>
            </a:endParaRP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342900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9686" y="2915583"/>
            <a:ext cx="722834" cy="1423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 kern="0" dirty="0" smtClean="0">
                <a:solidFill>
                  <a:schemeClr val="bg2"/>
                </a:solidFill>
                <a:ea typeface="+mj-ea"/>
                <a:cs typeface="+mj-cs"/>
              </a:rPr>
              <a:t>Incremental Change</a:t>
            </a:r>
            <a:endParaRPr kumimoji="0" lang="en-US" altLang="ko-KR" sz="3000" b="1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j-ea"/>
              <a:cs typeface="+mj-cs"/>
            </a:endParaRPr>
          </a:p>
        </p:txBody>
      </p:sp>
      <p:sp>
        <p:nvSpPr>
          <p:cNvPr id="7" name="자유형 6"/>
          <p:cNvSpPr/>
          <p:nvPr/>
        </p:nvSpPr>
        <p:spPr>
          <a:xfrm rot="20836224">
            <a:off x="2196611" y="2610711"/>
            <a:ext cx="3433483" cy="857623"/>
          </a:xfrm>
          <a:custGeom>
            <a:avLst/>
            <a:gdLst>
              <a:gd name="connsiteX0" fmla="*/ 0 w 2743200"/>
              <a:gd name="connsiteY0" fmla="*/ 427318 h 688788"/>
              <a:gd name="connsiteX1" fmla="*/ 1030941 w 2743200"/>
              <a:gd name="connsiteY1" fmla="*/ 32870 h 688788"/>
              <a:gd name="connsiteX2" fmla="*/ 1855694 w 2743200"/>
              <a:gd name="connsiteY2" fmla="*/ 624541 h 688788"/>
              <a:gd name="connsiteX3" fmla="*/ 2743200 w 2743200"/>
              <a:gd name="connsiteY3" fmla="*/ 418353 h 68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688788">
                <a:moveTo>
                  <a:pt x="0" y="427318"/>
                </a:moveTo>
                <a:cubicBezTo>
                  <a:pt x="360829" y="213659"/>
                  <a:pt x="721659" y="0"/>
                  <a:pt x="1030941" y="32870"/>
                </a:cubicBezTo>
                <a:cubicBezTo>
                  <a:pt x="1340223" y="65740"/>
                  <a:pt x="1570318" y="560294"/>
                  <a:pt x="1855694" y="624541"/>
                </a:cubicBezTo>
                <a:cubicBezTo>
                  <a:pt x="2141070" y="688788"/>
                  <a:pt x="2569882" y="475129"/>
                  <a:pt x="2743200" y="41835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 rot="680140">
            <a:off x="2259362" y="3318923"/>
            <a:ext cx="3433483" cy="857623"/>
          </a:xfrm>
          <a:custGeom>
            <a:avLst/>
            <a:gdLst>
              <a:gd name="connsiteX0" fmla="*/ 0 w 2743200"/>
              <a:gd name="connsiteY0" fmla="*/ 427318 h 688788"/>
              <a:gd name="connsiteX1" fmla="*/ 1030941 w 2743200"/>
              <a:gd name="connsiteY1" fmla="*/ 32870 h 688788"/>
              <a:gd name="connsiteX2" fmla="*/ 1855694 w 2743200"/>
              <a:gd name="connsiteY2" fmla="*/ 624541 h 688788"/>
              <a:gd name="connsiteX3" fmla="*/ 2743200 w 2743200"/>
              <a:gd name="connsiteY3" fmla="*/ 418353 h 68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688788">
                <a:moveTo>
                  <a:pt x="0" y="427318"/>
                </a:moveTo>
                <a:cubicBezTo>
                  <a:pt x="360829" y="213659"/>
                  <a:pt x="721659" y="0"/>
                  <a:pt x="1030941" y="32870"/>
                </a:cubicBezTo>
                <a:cubicBezTo>
                  <a:pt x="1340223" y="65740"/>
                  <a:pt x="1570318" y="560294"/>
                  <a:pt x="1855694" y="624541"/>
                </a:cubicBezTo>
                <a:cubicBezTo>
                  <a:pt x="2141070" y="688788"/>
                  <a:pt x="2569882" y="475129"/>
                  <a:pt x="2743200" y="41835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212440" y="3418088"/>
            <a:ext cx="127608" cy="1309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511451" y="2700911"/>
            <a:ext cx="127608" cy="1309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574205" y="4081476"/>
            <a:ext cx="127608" cy="1309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6" name="아래쪽 화살표 15"/>
          <p:cNvSpPr/>
          <p:nvPr/>
        </p:nvSpPr>
        <p:spPr>
          <a:xfrm rot="21444900">
            <a:off x="5495508" y="3004967"/>
            <a:ext cx="242047" cy="968189"/>
          </a:xfrm>
          <a:prstGeom prst="downArrow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4">
            <a:lum/>
          </a:blip>
          <a:srcRect/>
          <a:stretch>
            <a:fillRect/>
          </a:stretch>
        </p:blipFill>
        <p:spPr bwMode="auto">
          <a:xfrm>
            <a:off x="5663673" y="2811427"/>
            <a:ext cx="190190" cy="29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27008" y="4151359"/>
            <a:ext cx="190190" cy="29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9600" y="1391966"/>
            <a:ext cx="79375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Interactive editing is inherently incremental</a:t>
            </a: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r>
              <a:rPr lang="en-US" altLang="ko-KR" sz="2200" kern="0" dirty="0" smtClean="0">
                <a:solidFill>
                  <a:schemeClr val="bg2"/>
                </a:solidFill>
              </a:rPr>
              <a:t>motion path change gradually</a:t>
            </a: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endParaRPr lang="en-US" altLang="ko-KR" sz="2200" kern="0" dirty="0" smtClean="0">
              <a:solidFill>
                <a:schemeClr val="bg2"/>
              </a:solidFill>
            </a:endParaRP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342900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Three local transformations : delete, insert, replace</a:t>
            </a:r>
          </a:p>
          <a:p>
            <a:pPr marL="800100" lvl="2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r>
              <a:rPr lang="en-US" altLang="ko-KR" sz="2200" kern="0" dirty="0" smtClean="0">
                <a:solidFill>
                  <a:schemeClr val="bg2"/>
                </a:solidFill>
              </a:rPr>
              <a:t>interactive performance &amp; predictable control</a:t>
            </a:r>
          </a:p>
          <a:p>
            <a:pPr marL="342900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</p:txBody>
      </p:sp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59686" y="2915583"/>
            <a:ext cx="722834" cy="1423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000" b="1" kern="0" dirty="0" smtClean="0">
                <a:solidFill>
                  <a:schemeClr val="bg2"/>
                </a:solidFill>
                <a:ea typeface="+mj-ea"/>
                <a:cs typeface="+mj-cs"/>
              </a:rPr>
              <a:t>Incremental Change</a:t>
            </a:r>
            <a:endParaRPr kumimoji="0" lang="en-US" altLang="ko-KR" sz="3000" b="1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j-ea"/>
              <a:cs typeface="+mj-cs"/>
            </a:endParaRPr>
          </a:p>
        </p:txBody>
      </p:sp>
      <p:sp>
        <p:nvSpPr>
          <p:cNvPr id="7" name="자유형 6"/>
          <p:cNvSpPr/>
          <p:nvPr/>
        </p:nvSpPr>
        <p:spPr>
          <a:xfrm rot="20836224">
            <a:off x="2196611" y="2610711"/>
            <a:ext cx="3433483" cy="857623"/>
          </a:xfrm>
          <a:custGeom>
            <a:avLst/>
            <a:gdLst>
              <a:gd name="connsiteX0" fmla="*/ 0 w 2743200"/>
              <a:gd name="connsiteY0" fmla="*/ 427318 h 688788"/>
              <a:gd name="connsiteX1" fmla="*/ 1030941 w 2743200"/>
              <a:gd name="connsiteY1" fmla="*/ 32870 h 688788"/>
              <a:gd name="connsiteX2" fmla="*/ 1855694 w 2743200"/>
              <a:gd name="connsiteY2" fmla="*/ 624541 h 688788"/>
              <a:gd name="connsiteX3" fmla="*/ 2743200 w 2743200"/>
              <a:gd name="connsiteY3" fmla="*/ 418353 h 68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688788">
                <a:moveTo>
                  <a:pt x="0" y="427318"/>
                </a:moveTo>
                <a:cubicBezTo>
                  <a:pt x="360829" y="213659"/>
                  <a:pt x="721659" y="0"/>
                  <a:pt x="1030941" y="32870"/>
                </a:cubicBezTo>
                <a:cubicBezTo>
                  <a:pt x="1340223" y="65740"/>
                  <a:pt x="1570318" y="560294"/>
                  <a:pt x="1855694" y="624541"/>
                </a:cubicBezTo>
                <a:cubicBezTo>
                  <a:pt x="2141070" y="688788"/>
                  <a:pt x="2569882" y="475129"/>
                  <a:pt x="2743200" y="41835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 rot="680140">
            <a:off x="2259362" y="3318923"/>
            <a:ext cx="3433483" cy="857623"/>
          </a:xfrm>
          <a:custGeom>
            <a:avLst/>
            <a:gdLst>
              <a:gd name="connsiteX0" fmla="*/ 0 w 2743200"/>
              <a:gd name="connsiteY0" fmla="*/ 427318 h 688788"/>
              <a:gd name="connsiteX1" fmla="*/ 1030941 w 2743200"/>
              <a:gd name="connsiteY1" fmla="*/ 32870 h 688788"/>
              <a:gd name="connsiteX2" fmla="*/ 1855694 w 2743200"/>
              <a:gd name="connsiteY2" fmla="*/ 624541 h 688788"/>
              <a:gd name="connsiteX3" fmla="*/ 2743200 w 2743200"/>
              <a:gd name="connsiteY3" fmla="*/ 418353 h 68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688788">
                <a:moveTo>
                  <a:pt x="0" y="427318"/>
                </a:moveTo>
                <a:cubicBezTo>
                  <a:pt x="360829" y="213659"/>
                  <a:pt x="721659" y="0"/>
                  <a:pt x="1030941" y="32870"/>
                </a:cubicBezTo>
                <a:cubicBezTo>
                  <a:pt x="1340223" y="65740"/>
                  <a:pt x="1570318" y="560294"/>
                  <a:pt x="1855694" y="624541"/>
                </a:cubicBezTo>
                <a:cubicBezTo>
                  <a:pt x="2141070" y="688788"/>
                  <a:pt x="2569882" y="475129"/>
                  <a:pt x="2743200" y="41835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212440" y="3418088"/>
            <a:ext cx="127608" cy="1309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511451" y="2700911"/>
            <a:ext cx="127608" cy="1309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574205" y="4081476"/>
            <a:ext cx="127608" cy="13093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16" name="아래쪽 화살표 15"/>
          <p:cNvSpPr/>
          <p:nvPr/>
        </p:nvSpPr>
        <p:spPr>
          <a:xfrm rot="21444900">
            <a:off x="5495508" y="3004967"/>
            <a:ext cx="242047" cy="968189"/>
          </a:xfrm>
          <a:prstGeom prst="downArrow">
            <a:avLst/>
          </a:prstGeom>
          <a:gradFill>
            <a:gsLst>
              <a:gs pos="0">
                <a:srgbClr val="FFC000"/>
              </a:gs>
              <a:gs pos="100000">
                <a:schemeClr val="accent1">
                  <a:lumMod val="20000"/>
                  <a:lumOff val="80000"/>
                </a:schemeClr>
              </a:gs>
            </a:gsLst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4">
            <a:lum/>
          </a:blip>
          <a:srcRect/>
          <a:stretch>
            <a:fillRect/>
          </a:stretch>
        </p:blipFill>
        <p:spPr bwMode="auto">
          <a:xfrm>
            <a:off x="5663673" y="2811427"/>
            <a:ext cx="190190" cy="29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27008" y="4151359"/>
            <a:ext cx="190190" cy="29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three_type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6304" y="210134"/>
            <a:ext cx="8642156" cy="64816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98380" y="1363917"/>
            <a:ext cx="711104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Deletion</a:t>
            </a: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defRPr/>
            </a:pPr>
            <a:endParaRPr lang="en-US" altLang="ko-KR" sz="2200" kern="0" dirty="0" smtClean="0">
              <a:solidFill>
                <a:schemeClr val="bg2"/>
              </a:solidFill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Types of Discrete Transformation</a:t>
            </a:r>
          </a:p>
        </p:txBody>
      </p:sp>
      <p:grpSp>
        <p:nvGrpSpPr>
          <p:cNvPr id="2" name="그룹 28"/>
          <p:cNvGrpSpPr/>
          <p:nvPr/>
        </p:nvGrpSpPr>
        <p:grpSpPr>
          <a:xfrm>
            <a:off x="1672112" y="2627647"/>
            <a:ext cx="5725630" cy="195766"/>
            <a:chOff x="1773708" y="3542012"/>
            <a:chExt cx="5725630" cy="195766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73708" y="3542012"/>
              <a:ext cx="5577098" cy="195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1" name="직선 화살표 연결선 30"/>
            <p:cNvCxnSpPr/>
            <p:nvPr/>
          </p:nvCxnSpPr>
          <p:spPr>
            <a:xfrm flipV="1">
              <a:off x="7285673" y="3657300"/>
              <a:ext cx="213665" cy="207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1782618" y="3611418"/>
              <a:ext cx="101600" cy="10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원호 34"/>
          <p:cNvSpPr/>
          <p:nvPr/>
        </p:nvSpPr>
        <p:spPr>
          <a:xfrm rot="16200000">
            <a:off x="2819038" y="2000339"/>
            <a:ext cx="973156" cy="1313568"/>
          </a:xfrm>
          <a:prstGeom prst="arc">
            <a:avLst>
              <a:gd name="adj1" fmla="val 16055963"/>
              <a:gd name="adj2" fmla="val 5537888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원호 35"/>
          <p:cNvSpPr/>
          <p:nvPr/>
        </p:nvSpPr>
        <p:spPr>
          <a:xfrm rot="16200000">
            <a:off x="4307096" y="1308610"/>
            <a:ext cx="816138" cy="2669312"/>
          </a:xfrm>
          <a:prstGeom prst="arc">
            <a:avLst>
              <a:gd name="adj1" fmla="val 16119572"/>
              <a:gd name="adj2" fmla="val 5465972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원호 37"/>
          <p:cNvSpPr/>
          <p:nvPr/>
        </p:nvSpPr>
        <p:spPr>
          <a:xfrm rot="16200000">
            <a:off x="2198182" y="2190549"/>
            <a:ext cx="685098" cy="940654"/>
          </a:xfrm>
          <a:prstGeom prst="arc">
            <a:avLst>
              <a:gd name="adj1" fmla="val 16155255"/>
              <a:gd name="adj2" fmla="val 5537888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원호 38"/>
          <p:cNvSpPr/>
          <p:nvPr/>
        </p:nvSpPr>
        <p:spPr>
          <a:xfrm rot="16200000">
            <a:off x="5366970" y="1532594"/>
            <a:ext cx="1005485" cy="2262909"/>
          </a:xfrm>
          <a:prstGeom prst="arc">
            <a:avLst>
              <a:gd name="adj1" fmla="val 16169375"/>
              <a:gd name="adj2" fmla="val 5452993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1764146" y="2687789"/>
            <a:ext cx="5587999" cy="92364"/>
          </a:xfrm>
          <a:prstGeom prst="rightArrow">
            <a:avLst>
              <a:gd name="adj1" fmla="val 0"/>
              <a:gd name="adj2" fmla="val 92398"/>
            </a:avLst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07389" y="3148758"/>
            <a:ext cx="3251664" cy="1380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98380" y="1363917"/>
            <a:ext cx="711104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Deletion</a:t>
            </a: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defRPr/>
            </a:pPr>
            <a:endParaRPr lang="en-US" altLang="ko-KR" sz="2200" kern="0" dirty="0" smtClean="0">
              <a:solidFill>
                <a:schemeClr val="bg2"/>
              </a:solidFill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Types of Discrete Transformation</a:t>
            </a:r>
          </a:p>
        </p:txBody>
      </p:sp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5255" y="4914406"/>
            <a:ext cx="2495050" cy="1615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양쪽 대괄호 20"/>
          <p:cNvSpPr/>
          <p:nvPr/>
        </p:nvSpPr>
        <p:spPr>
          <a:xfrm>
            <a:off x="4599709" y="5703987"/>
            <a:ext cx="108690" cy="342896"/>
          </a:xfrm>
          <a:prstGeom prst="bracketPair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07389" y="3148758"/>
            <a:ext cx="3251664" cy="1380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양쪽 대괄호 24"/>
          <p:cNvSpPr/>
          <p:nvPr/>
        </p:nvSpPr>
        <p:spPr>
          <a:xfrm>
            <a:off x="4471798" y="3705772"/>
            <a:ext cx="1079256" cy="342896"/>
          </a:xfrm>
          <a:prstGeom prst="bracketPair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>
            <a:off x="4230252" y="4784433"/>
            <a:ext cx="535709" cy="4248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28"/>
          <p:cNvGrpSpPr/>
          <p:nvPr/>
        </p:nvGrpSpPr>
        <p:grpSpPr>
          <a:xfrm>
            <a:off x="1672112" y="2627647"/>
            <a:ext cx="5725630" cy="195766"/>
            <a:chOff x="1773708" y="3542012"/>
            <a:chExt cx="5725630" cy="195766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73708" y="3542012"/>
              <a:ext cx="5577098" cy="195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1" name="직선 화살표 연결선 30"/>
            <p:cNvCxnSpPr/>
            <p:nvPr/>
          </p:nvCxnSpPr>
          <p:spPr>
            <a:xfrm flipV="1">
              <a:off x="7285673" y="3657300"/>
              <a:ext cx="213665" cy="207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/>
            <p:cNvSpPr/>
            <p:nvPr/>
          </p:nvSpPr>
          <p:spPr>
            <a:xfrm>
              <a:off x="1782618" y="3611418"/>
              <a:ext cx="101600" cy="10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" name="원호 35"/>
          <p:cNvSpPr/>
          <p:nvPr/>
        </p:nvSpPr>
        <p:spPr>
          <a:xfrm rot="16200000">
            <a:off x="4307096" y="1308610"/>
            <a:ext cx="816138" cy="2669312"/>
          </a:xfrm>
          <a:prstGeom prst="arc">
            <a:avLst>
              <a:gd name="adj1" fmla="val 16119572"/>
              <a:gd name="adj2" fmla="val 5465972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원호 37"/>
          <p:cNvSpPr/>
          <p:nvPr/>
        </p:nvSpPr>
        <p:spPr>
          <a:xfrm rot="16200000">
            <a:off x="2198182" y="2190549"/>
            <a:ext cx="685098" cy="940654"/>
          </a:xfrm>
          <a:prstGeom prst="arc">
            <a:avLst>
              <a:gd name="adj1" fmla="val 16155255"/>
              <a:gd name="adj2" fmla="val 5537888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원호 38"/>
          <p:cNvSpPr/>
          <p:nvPr/>
        </p:nvSpPr>
        <p:spPr>
          <a:xfrm rot="16200000">
            <a:off x="5366970" y="1532594"/>
            <a:ext cx="1005485" cy="2262909"/>
          </a:xfrm>
          <a:prstGeom prst="arc">
            <a:avLst>
              <a:gd name="adj1" fmla="val 16169375"/>
              <a:gd name="adj2" fmla="val 5452993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1764145" y="2687774"/>
            <a:ext cx="729674" cy="92364"/>
          </a:xfrm>
          <a:prstGeom prst="rightArrow">
            <a:avLst>
              <a:gd name="adj1" fmla="val 0"/>
              <a:gd name="adj2" fmla="val 92398"/>
            </a:avLst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원호 23"/>
          <p:cNvSpPr/>
          <p:nvPr/>
        </p:nvSpPr>
        <p:spPr>
          <a:xfrm rot="16200000">
            <a:off x="2813141" y="1943598"/>
            <a:ext cx="996206" cy="1339263"/>
          </a:xfrm>
          <a:prstGeom prst="arc">
            <a:avLst>
              <a:gd name="adj1" fmla="val 16155255"/>
              <a:gd name="adj2" fmla="val 5537888"/>
            </a:avLst>
          </a:prstGeom>
          <a:ln w="762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4082473" y="2697009"/>
            <a:ext cx="3269672" cy="92364"/>
          </a:xfrm>
          <a:prstGeom prst="rightArrow">
            <a:avLst>
              <a:gd name="adj1" fmla="val 0"/>
              <a:gd name="adj2" fmla="val 92398"/>
            </a:avLst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98380" y="1363917"/>
            <a:ext cx="711104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Insertion</a:t>
            </a: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defRPr/>
            </a:pPr>
            <a:endParaRPr lang="en-US" altLang="ko-KR" sz="2200" kern="0" dirty="0" smtClean="0">
              <a:solidFill>
                <a:schemeClr val="bg2"/>
              </a:solidFill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Types of Discrete Transformation</a:t>
            </a:r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0523" y="4804187"/>
            <a:ext cx="4185985" cy="174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양쪽 대괄호 13"/>
          <p:cNvSpPr/>
          <p:nvPr/>
        </p:nvSpPr>
        <p:spPr>
          <a:xfrm>
            <a:off x="4239490" y="5608465"/>
            <a:ext cx="1154546" cy="404407"/>
          </a:xfrm>
          <a:prstGeom prst="bracketPair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28"/>
          <p:cNvGrpSpPr/>
          <p:nvPr/>
        </p:nvGrpSpPr>
        <p:grpSpPr>
          <a:xfrm>
            <a:off x="1672112" y="2627647"/>
            <a:ext cx="5725630" cy="195766"/>
            <a:chOff x="1773708" y="3542012"/>
            <a:chExt cx="5725630" cy="195766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73708" y="3542012"/>
              <a:ext cx="5577098" cy="195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9" name="직선 화살표 연결선 18"/>
            <p:cNvCxnSpPr/>
            <p:nvPr/>
          </p:nvCxnSpPr>
          <p:spPr>
            <a:xfrm flipV="1">
              <a:off x="7285673" y="3657300"/>
              <a:ext cx="213665" cy="207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직사각형 20"/>
            <p:cNvSpPr/>
            <p:nvPr/>
          </p:nvSpPr>
          <p:spPr>
            <a:xfrm>
              <a:off x="1782618" y="3611418"/>
              <a:ext cx="101600" cy="10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원호 22"/>
          <p:cNvSpPr/>
          <p:nvPr/>
        </p:nvSpPr>
        <p:spPr>
          <a:xfrm rot="16200000">
            <a:off x="4307096" y="1308610"/>
            <a:ext cx="816138" cy="2669312"/>
          </a:xfrm>
          <a:prstGeom prst="arc">
            <a:avLst>
              <a:gd name="adj1" fmla="val 16119572"/>
              <a:gd name="adj2" fmla="val 5465972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원호 23"/>
          <p:cNvSpPr/>
          <p:nvPr/>
        </p:nvSpPr>
        <p:spPr>
          <a:xfrm rot="16200000">
            <a:off x="2198182" y="2190549"/>
            <a:ext cx="685098" cy="940654"/>
          </a:xfrm>
          <a:prstGeom prst="arc">
            <a:avLst>
              <a:gd name="adj1" fmla="val 16155255"/>
              <a:gd name="adj2" fmla="val 5537888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원호 24"/>
          <p:cNvSpPr/>
          <p:nvPr/>
        </p:nvSpPr>
        <p:spPr>
          <a:xfrm rot="16200000">
            <a:off x="5366970" y="1532594"/>
            <a:ext cx="1005485" cy="2262909"/>
          </a:xfrm>
          <a:prstGeom prst="arc">
            <a:avLst>
              <a:gd name="adj1" fmla="val 16169375"/>
              <a:gd name="adj2" fmla="val 5452993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1773380" y="2687780"/>
            <a:ext cx="2059710" cy="110837"/>
          </a:xfrm>
          <a:prstGeom prst="rightArrow">
            <a:avLst>
              <a:gd name="adj1" fmla="val 0"/>
              <a:gd name="adj2" fmla="val 92398"/>
            </a:avLst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원호 26"/>
          <p:cNvSpPr/>
          <p:nvPr/>
        </p:nvSpPr>
        <p:spPr>
          <a:xfrm rot="16200000">
            <a:off x="2799279" y="1948215"/>
            <a:ext cx="996213" cy="1330036"/>
          </a:xfrm>
          <a:prstGeom prst="arc">
            <a:avLst>
              <a:gd name="adj1" fmla="val 15961295"/>
              <a:gd name="adj2" fmla="val 5537888"/>
            </a:avLst>
          </a:prstGeom>
          <a:ln w="7620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2521529" y="2854021"/>
            <a:ext cx="4710545" cy="92379"/>
          </a:xfrm>
          <a:prstGeom prst="rightArrow">
            <a:avLst>
              <a:gd name="adj1" fmla="val 0"/>
              <a:gd name="adj2" fmla="val 92398"/>
            </a:avLst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07389" y="3148758"/>
            <a:ext cx="3251664" cy="1380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양쪽 대괄호 29"/>
          <p:cNvSpPr/>
          <p:nvPr/>
        </p:nvSpPr>
        <p:spPr>
          <a:xfrm>
            <a:off x="4471799" y="3724244"/>
            <a:ext cx="109437" cy="342896"/>
          </a:xfrm>
          <a:prstGeom prst="bracketPair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>
            <a:off x="4230252" y="4784433"/>
            <a:ext cx="535709" cy="4248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98380" y="1363917"/>
            <a:ext cx="711104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lang="en-US" altLang="ko-KR" sz="2400" kern="0" dirty="0" smtClean="0">
                <a:solidFill>
                  <a:schemeClr val="bg2"/>
                </a:solidFill>
              </a:rPr>
              <a:t>Replacement</a:t>
            </a: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−"/>
              <a:defRPr/>
            </a:pPr>
            <a:endParaRPr lang="en-US" altLang="ko-KR" sz="2400" kern="0" dirty="0" smtClean="0">
              <a:solidFill>
                <a:schemeClr val="bg2"/>
              </a:solidFill>
            </a:endParaRPr>
          </a:p>
          <a:p>
            <a:pPr marL="800100" lvl="1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defRPr/>
            </a:pPr>
            <a:endParaRPr lang="en-US" altLang="ko-KR" sz="2200" kern="0" dirty="0" smtClean="0">
              <a:solidFill>
                <a:schemeClr val="bg2"/>
              </a:solidFill>
            </a:endParaRP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Types of Discrete Transformation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4451" y="4559532"/>
            <a:ext cx="3534676" cy="219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타원 18"/>
          <p:cNvSpPr/>
          <p:nvPr/>
        </p:nvSpPr>
        <p:spPr>
          <a:xfrm>
            <a:off x="4188691" y="5537200"/>
            <a:ext cx="1353128" cy="817418"/>
          </a:xfrm>
          <a:prstGeom prst="ellipse">
            <a:avLst/>
          </a:prstGeom>
          <a:noFill/>
          <a:ln w="3175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28"/>
          <p:cNvGrpSpPr/>
          <p:nvPr/>
        </p:nvGrpSpPr>
        <p:grpSpPr>
          <a:xfrm>
            <a:off x="1672112" y="2627647"/>
            <a:ext cx="5725630" cy="195766"/>
            <a:chOff x="1773708" y="3542012"/>
            <a:chExt cx="5725630" cy="195766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73708" y="3542012"/>
              <a:ext cx="5577098" cy="195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1" name="직선 화살표 연결선 20"/>
            <p:cNvCxnSpPr/>
            <p:nvPr/>
          </p:nvCxnSpPr>
          <p:spPr>
            <a:xfrm flipV="1">
              <a:off x="7285673" y="3657300"/>
              <a:ext cx="213665" cy="207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1782618" y="3611418"/>
              <a:ext cx="101600" cy="10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원호 22"/>
          <p:cNvSpPr/>
          <p:nvPr/>
        </p:nvSpPr>
        <p:spPr>
          <a:xfrm rot="16200000">
            <a:off x="2819038" y="2000339"/>
            <a:ext cx="973156" cy="1313568"/>
          </a:xfrm>
          <a:prstGeom prst="arc">
            <a:avLst>
              <a:gd name="adj1" fmla="val 16055963"/>
              <a:gd name="adj2" fmla="val 5537888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원호 24"/>
          <p:cNvSpPr/>
          <p:nvPr/>
        </p:nvSpPr>
        <p:spPr>
          <a:xfrm rot="16200000">
            <a:off x="2198182" y="2190549"/>
            <a:ext cx="685098" cy="940654"/>
          </a:xfrm>
          <a:prstGeom prst="arc">
            <a:avLst>
              <a:gd name="adj1" fmla="val 16155255"/>
              <a:gd name="adj2" fmla="val 5537888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1764145" y="2687773"/>
            <a:ext cx="1505528" cy="120073"/>
          </a:xfrm>
          <a:prstGeom prst="rightArrow">
            <a:avLst>
              <a:gd name="adj1" fmla="val 0"/>
              <a:gd name="adj2" fmla="val 92398"/>
            </a:avLst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원호 27"/>
          <p:cNvSpPr/>
          <p:nvPr/>
        </p:nvSpPr>
        <p:spPr>
          <a:xfrm rot="16200000">
            <a:off x="4323277" y="1292429"/>
            <a:ext cx="866904" cy="2660070"/>
          </a:xfrm>
          <a:prstGeom prst="arc">
            <a:avLst>
              <a:gd name="adj1" fmla="val 16155255"/>
              <a:gd name="adj2" fmla="val 5537888"/>
            </a:avLst>
          </a:prstGeom>
          <a:ln w="76200">
            <a:solidFill>
              <a:srgbClr val="00B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4701308" y="2854020"/>
            <a:ext cx="2706255" cy="138562"/>
          </a:xfrm>
          <a:prstGeom prst="rightArrow">
            <a:avLst>
              <a:gd name="adj1" fmla="val 0"/>
              <a:gd name="adj2" fmla="val 92398"/>
            </a:avLst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오른쪽 화살표 29"/>
          <p:cNvSpPr/>
          <p:nvPr/>
        </p:nvSpPr>
        <p:spPr>
          <a:xfrm>
            <a:off x="6128326" y="2687773"/>
            <a:ext cx="734292" cy="124691"/>
          </a:xfrm>
          <a:prstGeom prst="rightArrow">
            <a:avLst>
              <a:gd name="adj1" fmla="val 0"/>
              <a:gd name="adj2" fmla="val 92398"/>
            </a:avLst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원호 30"/>
          <p:cNvSpPr/>
          <p:nvPr/>
        </p:nvSpPr>
        <p:spPr>
          <a:xfrm rot="16200000">
            <a:off x="5364677" y="1488699"/>
            <a:ext cx="991595" cy="2281385"/>
          </a:xfrm>
          <a:prstGeom prst="arc">
            <a:avLst>
              <a:gd name="adj1" fmla="val 16155255"/>
              <a:gd name="adj2" fmla="val 5537888"/>
            </a:avLst>
          </a:prstGeom>
          <a:ln w="76200">
            <a:solidFill>
              <a:srgbClr val="00B05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07389" y="3148758"/>
            <a:ext cx="3251664" cy="1380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타원 38"/>
          <p:cNvSpPr/>
          <p:nvPr/>
        </p:nvSpPr>
        <p:spPr>
          <a:xfrm>
            <a:off x="2761672" y="3306618"/>
            <a:ext cx="877455" cy="757382"/>
          </a:xfrm>
          <a:prstGeom prst="ellipse">
            <a:avLst/>
          </a:prstGeom>
          <a:noFill/>
          <a:ln w="3175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아래쪽 화살표 39"/>
          <p:cNvSpPr/>
          <p:nvPr/>
        </p:nvSpPr>
        <p:spPr>
          <a:xfrm>
            <a:off x="4230252" y="4784433"/>
            <a:ext cx="535709" cy="42487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Related Work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231221"/>
            <a:ext cx="4143404" cy="157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8596" y="5017171"/>
            <a:ext cx="3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2"/>
                </a:solidFill>
              </a:rPr>
              <a:t>A hierarchical approach to interactive motion editing for human-like figures.  </a:t>
            </a:r>
          </a:p>
          <a:p>
            <a:pPr algn="ctr"/>
            <a:r>
              <a:rPr lang="en-US" altLang="ko-KR" sz="1200" dirty="0" smtClean="0">
                <a:solidFill>
                  <a:schemeClr val="bg2"/>
                </a:solidFill>
              </a:rPr>
              <a:t>LEE, </a:t>
            </a:r>
            <a:r>
              <a:rPr lang="en-US" altLang="ko-KR" sz="1200" i="1" dirty="0" smtClean="0">
                <a:solidFill>
                  <a:schemeClr val="bg2"/>
                </a:solidFill>
              </a:rPr>
              <a:t>SIGGRAPH 99.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7200" y="125516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•"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Continuous</a:t>
            </a:r>
            <a:r>
              <a:rPr kumimoji="0" lang="en-US" altLang="ko-KR" sz="2400" b="0" i="0" u="none" strike="noStrike" kern="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motion editing</a:t>
            </a:r>
            <a:endParaRPr kumimoji="0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742950" marR="0" lvl="1" indent="-285750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–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</a:rPr>
              <a:t>make a smooth</a:t>
            </a:r>
            <a:r>
              <a:rPr kumimoji="0" lang="en-US" altLang="ko-KR" sz="2000" b="0" i="0" u="none" strike="noStrike" kern="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</a:rPr>
              <a:t> change to the motion to satisfy user-specified constraints</a:t>
            </a: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Evaluation of Discrete Transformation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8561" y="3008032"/>
            <a:ext cx="6836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 smtClean="0"/>
              <a:t>E = </a:t>
            </a:r>
            <a:r>
              <a:rPr lang="en-US" altLang="ko-KR" sz="2800" dirty="0" err="1" smtClean="0"/>
              <a:t>E</a:t>
            </a:r>
            <a:r>
              <a:rPr lang="en-US" altLang="ko-KR" sz="2000" dirty="0" err="1" smtClean="0"/>
              <a:t>spatial</a:t>
            </a:r>
            <a:r>
              <a:rPr lang="en-US" altLang="ko-KR" sz="2800" dirty="0" smtClean="0"/>
              <a:t> 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E</a:t>
            </a:r>
            <a:r>
              <a:rPr lang="en-US" altLang="ko-KR" sz="2000" dirty="0" err="1" smtClean="0"/>
              <a:t>temporal</a:t>
            </a:r>
            <a:r>
              <a:rPr lang="en-US" altLang="ko-KR" sz="2800" dirty="0" smtClean="0"/>
              <a:t> </a:t>
            </a:r>
            <a:r>
              <a:rPr lang="en-US" altLang="ko-KR" sz="2800" dirty="0" smtClean="0"/>
              <a:t> </a:t>
            </a:r>
            <a:r>
              <a:rPr lang="en-US" altLang="ko-KR" sz="2800" dirty="0" err="1" smtClean="0"/>
              <a:t>E</a:t>
            </a:r>
            <a:r>
              <a:rPr lang="en-US" altLang="ko-KR" sz="2000" dirty="0" err="1" smtClean="0"/>
              <a:t>penalty</a:t>
            </a:r>
            <a:endParaRPr lang="ko-KR" altLang="en-US" sz="2800" dirty="0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22514" y="4007205"/>
            <a:ext cx="8088086" cy="1413896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</a:pPr>
            <a:r>
              <a:rPr lang="en-US" altLang="ko-KR" sz="2000" dirty="0" err="1" smtClean="0"/>
              <a:t>E</a:t>
            </a:r>
            <a:r>
              <a:rPr lang="en-US" altLang="ko-KR" sz="2000" baseline="-25000" dirty="0" err="1" smtClean="0"/>
              <a:t>spatial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solidFill>
                  <a:schemeClr val="bg2"/>
                </a:solidFill>
              </a:rPr>
              <a:t>: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solidFill>
                  <a:schemeClr val="bg2"/>
                </a:solidFill>
              </a:rPr>
              <a:t>spatial deformation energy</a:t>
            </a:r>
            <a:endParaRPr lang="en-US" altLang="ko-KR" sz="2000" dirty="0" smtClean="0"/>
          </a:p>
          <a:p>
            <a:pPr marL="342900" lvl="0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</a:pPr>
            <a:r>
              <a:rPr lang="en-US" altLang="ko-KR" sz="2000" dirty="0" err="1" smtClean="0"/>
              <a:t>E</a:t>
            </a:r>
            <a:r>
              <a:rPr lang="en-US" altLang="ko-KR" sz="2000" baseline="-25000" dirty="0" err="1" smtClean="0"/>
              <a:t>temporal</a:t>
            </a:r>
            <a:r>
              <a:rPr lang="en-US" altLang="ko-KR" sz="2000" dirty="0" smtClean="0"/>
              <a:t> </a:t>
            </a:r>
            <a:r>
              <a:rPr lang="en-US" altLang="ko-KR" sz="2000" dirty="0" smtClean="0">
                <a:solidFill>
                  <a:schemeClr val="bg2"/>
                </a:solidFill>
              </a:rPr>
              <a:t>: temporal deformation energy</a:t>
            </a: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342900" lvl="0" indent="-34290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</a:pPr>
            <a:r>
              <a:rPr lang="en-US" altLang="ko-KR" sz="2000" dirty="0" err="1" smtClean="0"/>
              <a:t>E</a:t>
            </a:r>
            <a:r>
              <a:rPr lang="en-US" altLang="ko-KR" sz="2000" baseline="-25000" dirty="0" err="1" smtClean="0"/>
              <a:t>penalty</a:t>
            </a:r>
            <a:r>
              <a:rPr lang="en-US" altLang="ko-KR" sz="2000" baseline="-25000" dirty="0" smtClean="0"/>
              <a:t> </a:t>
            </a:r>
            <a:r>
              <a:rPr lang="en-US" altLang="ko-KR" sz="2000" dirty="0" smtClean="0">
                <a:solidFill>
                  <a:schemeClr val="bg2"/>
                </a:solidFill>
              </a:rPr>
              <a:t>: penalize lengthening and shortening of motion path</a:t>
            </a: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17500" y="1498600"/>
            <a:ext cx="81280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Evaluate </a:t>
            </a:r>
            <a:r>
              <a:rPr kumimoji="0" lang="en-US" altLang="ko-KR" sz="2400" b="0" i="0" u="none" strike="noStrike" kern="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deformation energy of </a:t>
            </a:r>
            <a:r>
              <a:rPr kumimoji="0" lang="en-US" altLang="ko-KR" sz="2400" b="0" i="0" u="none" strike="noStrike" kern="0" cap="none" spc="0" normalizeH="0" noProof="0" dirty="0" err="1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Laplacian</a:t>
            </a:r>
            <a:r>
              <a:rPr kumimoji="0" lang="en-US" altLang="ko-KR" sz="2400" b="0" i="0" u="none" strike="noStrike" kern="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path editing to meet user constraints</a:t>
            </a:r>
            <a:endParaRPr kumimoji="0" lang="en-US" altLang="ko-KR" sz="22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Evaluation and Selection</a:t>
            </a:r>
          </a:p>
        </p:txBody>
      </p:sp>
      <p:pic>
        <p:nvPicPr>
          <p:cNvPr id="4" name="5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09336" y="1350884"/>
            <a:ext cx="7143800" cy="535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Evaluation and Selection</a:t>
            </a:r>
          </a:p>
        </p:txBody>
      </p:sp>
      <p:pic>
        <p:nvPicPr>
          <p:cNvPr id="4" name="5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009336" y="1350884"/>
            <a:ext cx="7143800" cy="535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Our 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39353" y="1571403"/>
            <a:ext cx="471487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z="2000" dirty="0" smtClean="0">
                <a:solidFill>
                  <a:schemeClr val="bg2"/>
                </a:solidFill>
              </a:rPr>
              <a:t>Update user constraints</a:t>
            </a:r>
          </a:p>
        </p:txBody>
      </p:sp>
      <p:sp>
        <p:nvSpPr>
          <p:cNvPr id="8" name="아래쪽 화살표 7"/>
          <p:cNvSpPr/>
          <p:nvPr/>
        </p:nvSpPr>
        <p:spPr>
          <a:xfrm>
            <a:off x="4502709" y="2096229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353" y="1571403"/>
            <a:ext cx="471487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z="2000" dirty="0" smtClean="0">
                <a:solidFill>
                  <a:schemeClr val="bg2"/>
                </a:solidFill>
              </a:rPr>
              <a:t>Update user constraints</a:t>
            </a:r>
          </a:p>
        </p:txBody>
      </p:sp>
      <p:sp>
        <p:nvSpPr>
          <p:cNvPr id="8" name="아래쪽 화살표 7"/>
          <p:cNvSpPr/>
          <p:nvPr/>
        </p:nvSpPr>
        <p:spPr>
          <a:xfrm>
            <a:off x="4502709" y="2096229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576948" y="2458305"/>
            <a:ext cx="4137891" cy="49733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accent5">
                    <a:lumMod val="25000"/>
                  </a:schemeClr>
                </a:solidFill>
                <a:ea typeface="+mn-ea"/>
              </a:rPr>
              <a:t>Enumerate all possible transformations</a:t>
            </a:r>
            <a:endParaRPr lang="en-US" altLang="ko-KR" dirty="0">
              <a:solidFill>
                <a:schemeClr val="accent5">
                  <a:lumMod val="25000"/>
                </a:schemeClr>
              </a:solidFill>
              <a:ea typeface="+mn-ea"/>
            </a:endParaRPr>
          </a:p>
        </p:txBody>
      </p:sp>
      <p:sp>
        <p:nvSpPr>
          <p:cNvPr id="23" name="아래쪽 화살표 22"/>
          <p:cNvSpPr/>
          <p:nvPr/>
        </p:nvSpPr>
        <p:spPr>
          <a:xfrm>
            <a:off x="4517086" y="3007755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Our  Algorithm</a:t>
            </a:r>
            <a:endParaRPr kumimoji="0" lang="en-US" altLang="ko-KR" sz="3000" b="1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353" y="1571403"/>
            <a:ext cx="471487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z="2000" dirty="0" smtClean="0">
                <a:solidFill>
                  <a:schemeClr val="bg2"/>
                </a:solidFill>
              </a:rPr>
              <a:t>Update user constraints</a:t>
            </a:r>
          </a:p>
        </p:txBody>
      </p:sp>
      <p:sp>
        <p:nvSpPr>
          <p:cNvPr id="8" name="아래쪽 화살표 7"/>
          <p:cNvSpPr/>
          <p:nvPr/>
        </p:nvSpPr>
        <p:spPr>
          <a:xfrm>
            <a:off x="4502709" y="2096229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576948" y="2458305"/>
            <a:ext cx="4137891" cy="49733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accent5">
                    <a:lumMod val="25000"/>
                  </a:schemeClr>
                </a:solidFill>
                <a:ea typeface="+mn-ea"/>
              </a:rPr>
              <a:t>Enumerate all possible transformations</a:t>
            </a:r>
            <a:endParaRPr lang="en-US" altLang="ko-KR" dirty="0">
              <a:solidFill>
                <a:schemeClr val="accent5">
                  <a:lumMod val="25000"/>
                </a:schemeClr>
              </a:solidFill>
              <a:ea typeface="+mn-ea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221093" y="3303610"/>
            <a:ext cx="4900143" cy="520245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accent5">
                    <a:lumMod val="25000"/>
                  </a:schemeClr>
                </a:solidFill>
                <a:ea typeface="+mn-ea"/>
              </a:rPr>
              <a:t>Evaluate each transformation to select the best</a:t>
            </a:r>
            <a:endParaRPr lang="en-US" altLang="ko-KR" dirty="0">
              <a:solidFill>
                <a:schemeClr val="accent5">
                  <a:lumMod val="25000"/>
                </a:schemeClr>
              </a:solidFill>
              <a:ea typeface="+mn-ea"/>
            </a:endParaRPr>
          </a:p>
        </p:txBody>
      </p:sp>
      <p:sp>
        <p:nvSpPr>
          <p:cNvPr id="19" name="아래쪽 화살표 18"/>
          <p:cNvSpPr/>
          <p:nvPr/>
        </p:nvSpPr>
        <p:spPr>
          <a:xfrm>
            <a:off x="4517086" y="3007755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4531463" y="3876148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Our  Algorithm</a:t>
            </a:r>
            <a:endParaRPr kumimoji="0" lang="en-US" altLang="ko-KR" sz="3000" b="1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353" y="1571403"/>
            <a:ext cx="471487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z="2000" dirty="0" smtClean="0">
                <a:solidFill>
                  <a:schemeClr val="bg2"/>
                </a:solidFill>
              </a:rPr>
              <a:t>Update user constraints</a:t>
            </a:r>
          </a:p>
        </p:txBody>
      </p:sp>
      <p:sp>
        <p:nvSpPr>
          <p:cNvPr id="8" name="아래쪽 화살표 7"/>
          <p:cNvSpPr/>
          <p:nvPr/>
        </p:nvSpPr>
        <p:spPr>
          <a:xfrm>
            <a:off x="4502709" y="2096229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576948" y="2458305"/>
            <a:ext cx="4137891" cy="49733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accent5">
                    <a:lumMod val="25000"/>
                  </a:schemeClr>
                </a:solidFill>
                <a:ea typeface="+mn-ea"/>
              </a:rPr>
              <a:t>Enumerate all possible transformations</a:t>
            </a:r>
            <a:endParaRPr lang="en-US" altLang="ko-KR" dirty="0">
              <a:solidFill>
                <a:schemeClr val="accent5">
                  <a:lumMod val="25000"/>
                </a:schemeClr>
              </a:solidFill>
              <a:ea typeface="+mn-ea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221093" y="3303610"/>
            <a:ext cx="4900143" cy="520245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accent5">
                    <a:lumMod val="25000"/>
                  </a:schemeClr>
                </a:solidFill>
                <a:ea typeface="+mn-ea"/>
              </a:rPr>
              <a:t>Evaluate each transformation to select the best</a:t>
            </a:r>
            <a:endParaRPr lang="en-US" altLang="ko-KR" dirty="0">
              <a:solidFill>
                <a:schemeClr val="accent5">
                  <a:lumMod val="25000"/>
                </a:schemeClr>
              </a:solidFill>
              <a:ea typeface="+mn-ea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3376746" y="4196305"/>
            <a:ext cx="2629619" cy="464837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 err="1" smtClean="0">
                <a:solidFill>
                  <a:schemeClr val="accent5">
                    <a:lumMod val="25000"/>
                  </a:schemeClr>
                </a:solidFill>
                <a:ea typeface="+mn-ea"/>
              </a:rPr>
              <a:t>Laplacian</a:t>
            </a:r>
            <a:r>
              <a:rPr lang="en-US" altLang="ko-KR" dirty="0" smtClean="0">
                <a:solidFill>
                  <a:schemeClr val="accent5">
                    <a:lumMod val="25000"/>
                  </a:schemeClr>
                </a:solidFill>
                <a:ea typeface="+mn-ea"/>
              </a:rPr>
              <a:t> path editing</a:t>
            </a:r>
            <a:endParaRPr lang="en-US" altLang="ko-KR" dirty="0">
              <a:solidFill>
                <a:schemeClr val="accent5">
                  <a:lumMod val="25000"/>
                </a:schemeClr>
              </a:solidFill>
              <a:ea typeface="+mn-ea"/>
            </a:endParaRPr>
          </a:p>
        </p:txBody>
      </p:sp>
      <p:sp>
        <p:nvSpPr>
          <p:cNvPr id="19" name="아래쪽 화살표 18"/>
          <p:cNvSpPr/>
          <p:nvPr/>
        </p:nvSpPr>
        <p:spPr>
          <a:xfrm>
            <a:off x="4517086" y="3007755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4531463" y="3876148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21" name="아래쪽 화살표 20"/>
          <p:cNvSpPr/>
          <p:nvPr/>
        </p:nvSpPr>
        <p:spPr>
          <a:xfrm>
            <a:off x="4537214" y="4753167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Our  Algorithm</a:t>
            </a:r>
            <a:endParaRPr kumimoji="0" lang="en-US" altLang="ko-KR" sz="3000" b="1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353" y="1571403"/>
            <a:ext cx="471487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z="2000" dirty="0" smtClean="0">
                <a:solidFill>
                  <a:schemeClr val="bg2"/>
                </a:solidFill>
              </a:rPr>
              <a:t>Update user constraints</a:t>
            </a:r>
          </a:p>
        </p:txBody>
      </p:sp>
      <p:sp>
        <p:nvSpPr>
          <p:cNvPr id="8" name="아래쪽 화살표 7"/>
          <p:cNvSpPr/>
          <p:nvPr/>
        </p:nvSpPr>
        <p:spPr>
          <a:xfrm>
            <a:off x="4502709" y="2096229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576948" y="2458305"/>
            <a:ext cx="4137891" cy="49733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accent5">
                    <a:lumMod val="25000"/>
                  </a:schemeClr>
                </a:solidFill>
                <a:ea typeface="+mn-ea"/>
              </a:rPr>
              <a:t>Enumerate all possible transformations</a:t>
            </a:r>
            <a:endParaRPr lang="en-US" altLang="ko-KR" dirty="0">
              <a:solidFill>
                <a:schemeClr val="accent5">
                  <a:lumMod val="25000"/>
                </a:schemeClr>
              </a:solidFill>
              <a:ea typeface="+mn-ea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221093" y="3303610"/>
            <a:ext cx="4900143" cy="520245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accent5">
                    <a:lumMod val="25000"/>
                  </a:schemeClr>
                </a:solidFill>
                <a:ea typeface="+mn-ea"/>
              </a:rPr>
              <a:t>Evaluate each transformation to select the best</a:t>
            </a:r>
            <a:endParaRPr lang="en-US" altLang="ko-KR" dirty="0">
              <a:solidFill>
                <a:schemeClr val="accent5">
                  <a:lumMod val="25000"/>
                </a:schemeClr>
              </a:solidFill>
              <a:ea typeface="+mn-ea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3376746" y="4196305"/>
            <a:ext cx="2629619" cy="464837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 err="1" smtClean="0">
                <a:solidFill>
                  <a:schemeClr val="accent5">
                    <a:lumMod val="25000"/>
                  </a:schemeClr>
                </a:solidFill>
                <a:ea typeface="+mn-ea"/>
              </a:rPr>
              <a:t>Laplacian</a:t>
            </a:r>
            <a:r>
              <a:rPr lang="en-US" altLang="ko-KR" dirty="0" smtClean="0">
                <a:solidFill>
                  <a:schemeClr val="accent5">
                    <a:lumMod val="25000"/>
                  </a:schemeClr>
                </a:solidFill>
                <a:ea typeface="+mn-ea"/>
              </a:rPr>
              <a:t> path editing</a:t>
            </a:r>
            <a:endParaRPr lang="en-US" altLang="ko-KR" dirty="0">
              <a:solidFill>
                <a:schemeClr val="accent5">
                  <a:lumMod val="25000"/>
                </a:schemeClr>
              </a:solidFill>
              <a:ea typeface="+mn-ea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3391123" y="5081953"/>
            <a:ext cx="2598000" cy="464837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accent5">
                    <a:lumMod val="25000"/>
                  </a:schemeClr>
                </a:solidFill>
                <a:ea typeface="+mn-ea"/>
              </a:rPr>
              <a:t>Full-body refinement</a:t>
            </a:r>
            <a:endParaRPr lang="en-US" altLang="ko-KR" dirty="0">
              <a:solidFill>
                <a:schemeClr val="accent5">
                  <a:lumMod val="25000"/>
                </a:schemeClr>
              </a:solidFill>
              <a:ea typeface="+mn-ea"/>
            </a:endParaRPr>
          </a:p>
        </p:txBody>
      </p:sp>
      <p:sp>
        <p:nvSpPr>
          <p:cNvPr id="19" name="아래쪽 화살표 18"/>
          <p:cNvSpPr/>
          <p:nvPr/>
        </p:nvSpPr>
        <p:spPr>
          <a:xfrm>
            <a:off x="4517086" y="3007755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4531463" y="3876148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21" name="아래쪽 화살표 20"/>
          <p:cNvSpPr/>
          <p:nvPr/>
        </p:nvSpPr>
        <p:spPr>
          <a:xfrm>
            <a:off x="4537214" y="4753167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22" name="아래쪽 화살표 21"/>
          <p:cNvSpPr/>
          <p:nvPr/>
        </p:nvSpPr>
        <p:spPr>
          <a:xfrm>
            <a:off x="4545840" y="5693445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22068" y="5987252"/>
            <a:ext cx="4714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z="2000" dirty="0" smtClean="0">
                <a:solidFill>
                  <a:schemeClr val="bg2"/>
                </a:solidFill>
              </a:rPr>
              <a:t>Deformed motions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Our  Algorithm</a:t>
            </a:r>
            <a:endParaRPr kumimoji="0" lang="en-US" altLang="ko-KR" sz="3000" b="1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353" y="1571403"/>
            <a:ext cx="471487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z="2000" dirty="0" smtClean="0">
                <a:solidFill>
                  <a:schemeClr val="bg2"/>
                </a:solidFill>
              </a:rPr>
              <a:t>Update user constraints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22068" y="5987252"/>
            <a:ext cx="4714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z="2000" dirty="0" smtClean="0">
                <a:solidFill>
                  <a:schemeClr val="bg2"/>
                </a:solidFill>
              </a:rPr>
              <a:t>Deformed motions</a:t>
            </a:r>
          </a:p>
        </p:txBody>
      </p:sp>
      <p:sp>
        <p:nvSpPr>
          <p:cNvPr id="8" name="아래쪽 화살표 7"/>
          <p:cNvSpPr/>
          <p:nvPr/>
        </p:nvSpPr>
        <p:spPr>
          <a:xfrm>
            <a:off x="4502709" y="2096229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576948" y="2458305"/>
            <a:ext cx="4137891" cy="49733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accent5">
                    <a:lumMod val="25000"/>
                  </a:schemeClr>
                </a:solidFill>
                <a:ea typeface="+mn-ea"/>
              </a:rPr>
              <a:t>Enumerate all possible transformations</a:t>
            </a:r>
            <a:endParaRPr lang="en-US" altLang="ko-KR" dirty="0">
              <a:solidFill>
                <a:schemeClr val="accent5">
                  <a:lumMod val="25000"/>
                </a:schemeClr>
              </a:solidFill>
              <a:ea typeface="+mn-ea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221093" y="3303610"/>
            <a:ext cx="4900143" cy="520245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accent5">
                    <a:lumMod val="25000"/>
                  </a:schemeClr>
                </a:solidFill>
                <a:ea typeface="+mn-ea"/>
              </a:rPr>
              <a:t>Evaluate each transformation to select the best</a:t>
            </a:r>
            <a:endParaRPr lang="en-US" altLang="ko-KR" dirty="0">
              <a:solidFill>
                <a:schemeClr val="accent5">
                  <a:lumMod val="25000"/>
                </a:schemeClr>
              </a:solidFill>
              <a:ea typeface="+mn-ea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3376746" y="4196305"/>
            <a:ext cx="2629619" cy="464837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 err="1" smtClean="0">
                <a:solidFill>
                  <a:schemeClr val="accent5">
                    <a:lumMod val="25000"/>
                  </a:schemeClr>
                </a:solidFill>
                <a:ea typeface="+mn-ea"/>
              </a:rPr>
              <a:t>Laplacian</a:t>
            </a:r>
            <a:r>
              <a:rPr lang="en-US" altLang="ko-KR" dirty="0" smtClean="0">
                <a:solidFill>
                  <a:schemeClr val="accent5">
                    <a:lumMod val="25000"/>
                  </a:schemeClr>
                </a:solidFill>
                <a:ea typeface="+mn-ea"/>
              </a:rPr>
              <a:t> path editing</a:t>
            </a:r>
            <a:endParaRPr lang="en-US" altLang="ko-KR" dirty="0">
              <a:solidFill>
                <a:schemeClr val="accent5">
                  <a:lumMod val="25000"/>
                </a:schemeClr>
              </a:solidFill>
              <a:ea typeface="+mn-ea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3391123" y="5081953"/>
            <a:ext cx="2598000" cy="464837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accent5">
                    <a:lumMod val="25000"/>
                  </a:schemeClr>
                </a:solidFill>
                <a:ea typeface="+mn-ea"/>
              </a:rPr>
              <a:t>Full-body refinement</a:t>
            </a:r>
            <a:endParaRPr lang="en-US" altLang="ko-KR" dirty="0">
              <a:solidFill>
                <a:schemeClr val="accent5">
                  <a:lumMod val="25000"/>
                </a:schemeClr>
              </a:solidFill>
              <a:ea typeface="+mn-ea"/>
            </a:endParaRPr>
          </a:p>
        </p:txBody>
      </p:sp>
      <p:sp>
        <p:nvSpPr>
          <p:cNvPr id="19" name="아래쪽 화살표 18"/>
          <p:cNvSpPr/>
          <p:nvPr/>
        </p:nvSpPr>
        <p:spPr>
          <a:xfrm>
            <a:off x="4517086" y="3007755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4531463" y="3876148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21" name="아래쪽 화살표 20"/>
          <p:cNvSpPr/>
          <p:nvPr/>
        </p:nvSpPr>
        <p:spPr>
          <a:xfrm>
            <a:off x="4537214" y="4753167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22" name="아래쪽 화살표 21"/>
          <p:cNvSpPr/>
          <p:nvPr/>
        </p:nvSpPr>
        <p:spPr>
          <a:xfrm>
            <a:off x="4545840" y="5693445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18" name="아래쪽 화살표 17"/>
          <p:cNvSpPr/>
          <p:nvPr/>
        </p:nvSpPr>
        <p:spPr>
          <a:xfrm rot="5400000">
            <a:off x="6780915" y="1239104"/>
            <a:ext cx="292708" cy="110835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333661" y="1801090"/>
            <a:ext cx="147782" cy="43780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410036" y="6109855"/>
            <a:ext cx="1071406" cy="152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Our  Algorithm</a:t>
            </a:r>
            <a:endParaRPr kumimoji="0" lang="en-US" altLang="ko-KR" sz="3000" b="1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9353" y="1571403"/>
            <a:ext cx="4714876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z="2000" dirty="0" smtClean="0">
                <a:solidFill>
                  <a:schemeClr val="bg2"/>
                </a:solidFill>
              </a:rPr>
              <a:t>Update user constraints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22068" y="5987252"/>
            <a:ext cx="471494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algn="ctr"/>
            <a:r>
              <a:rPr lang="en-US" altLang="ko-KR" sz="2000" dirty="0" smtClean="0">
                <a:solidFill>
                  <a:schemeClr val="bg2"/>
                </a:solidFill>
              </a:rPr>
              <a:t>Deformed motions</a:t>
            </a:r>
          </a:p>
        </p:txBody>
      </p:sp>
      <p:sp>
        <p:nvSpPr>
          <p:cNvPr id="8" name="아래쪽 화살표 7"/>
          <p:cNvSpPr/>
          <p:nvPr/>
        </p:nvSpPr>
        <p:spPr>
          <a:xfrm>
            <a:off x="4502709" y="2096229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2576948" y="2458305"/>
            <a:ext cx="4137891" cy="497331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accent5">
                    <a:lumMod val="25000"/>
                  </a:schemeClr>
                </a:solidFill>
                <a:ea typeface="+mn-ea"/>
              </a:rPr>
              <a:t>Enumerate all possible transformations</a:t>
            </a:r>
            <a:endParaRPr lang="en-US" altLang="ko-KR" dirty="0">
              <a:solidFill>
                <a:schemeClr val="accent5">
                  <a:lumMod val="25000"/>
                </a:schemeClr>
              </a:solidFill>
              <a:ea typeface="+mn-ea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2221093" y="3303610"/>
            <a:ext cx="4900143" cy="520245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accent5">
                    <a:lumMod val="25000"/>
                  </a:schemeClr>
                </a:solidFill>
                <a:ea typeface="+mn-ea"/>
              </a:rPr>
              <a:t>Evaluate each transformation to select the best</a:t>
            </a:r>
            <a:endParaRPr lang="en-US" altLang="ko-KR" dirty="0">
              <a:solidFill>
                <a:schemeClr val="accent5">
                  <a:lumMod val="25000"/>
                </a:schemeClr>
              </a:solidFill>
              <a:ea typeface="+mn-ea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3376746" y="4196305"/>
            <a:ext cx="2629619" cy="464837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 err="1" smtClean="0">
                <a:solidFill>
                  <a:schemeClr val="accent5">
                    <a:lumMod val="25000"/>
                  </a:schemeClr>
                </a:solidFill>
                <a:ea typeface="+mn-ea"/>
              </a:rPr>
              <a:t>Laplacian</a:t>
            </a:r>
            <a:r>
              <a:rPr lang="en-US" altLang="ko-KR" dirty="0" smtClean="0">
                <a:solidFill>
                  <a:schemeClr val="accent5">
                    <a:lumMod val="25000"/>
                  </a:schemeClr>
                </a:solidFill>
                <a:ea typeface="+mn-ea"/>
              </a:rPr>
              <a:t> path editing</a:t>
            </a:r>
            <a:endParaRPr lang="en-US" altLang="ko-KR" dirty="0">
              <a:solidFill>
                <a:schemeClr val="accent5">
                  <a:lumMod val="25000"/>
                </a:schemeClr>
              </a:solidFill>
              <a:ea typeface="+mn-ea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3391123" y="5081953"/>
            <a:ext cx="2598000" cy="464837"/>
          </a:xfrm>
          <a:prstGeom prst="rect">
            <a:avLst/>
          </a:prstGeom>
          <a:solidFill>
            <a:schemeClr val="accent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en-US" altLang="ko-KR" dirty="0" smtClean="0">
                <a:solidFill>
                  <a:schemeClr val="accent5">
                    <a:lumMod val="25000"/>
                  </a:schemeClr>
                </a:solidFill>
                <a:ea typeface="+mn-ea"/>
              </a:rPr>
              <a:t>Full-body refinement</a:t>
            </a:r>
            <a:endParaRPr lang="en-US" altLang="ko-KR" dirty="0">
              <a:solidFill>
                <a:schemeClr val="accent5">
                  <a:lumMod val="25000"/>
                </a:schemeClr>
              </a:solidFill>
              <a:ea typeface="+mn-ea"/>
            </a:endParaRPr>
          </a:p>
        </p:txBody>
      </p:sp>
      <p:sp>
        <p:nvSpPr>
          <p:cNvPr id="19" name="아래쪽 화살표 18"/>
          <p:cNvSpPr/>
          <p:nvPr/>
        </p:nvSpPr>
        <p:spPr>
          <a:xfrm>
            <a:off x="4517086" y="3007755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20" name="아래쪽 화살표 19"/>
          <p:cNvSpPr/>
          <p:nvPr/>
        </p:nvSpPr>
        <p:spPr>
          <a:xfrm>
            <a:off x="4531463" y="3876148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21" name="아래쪽 화살표 20"/>
          <p:cNvSpPr/>
          <p:nvPr/>
        </p:nvSpPr>
        <p:spPr>
          <a:xfrm>
            <a:off x="4537214" y="4753167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22" name="아래쪽 화살표 21"/>
          <p:cNvSpPr/>
          <p:nvPr/>
        </p:nvSpPr>
        <p:spPr>
          <a:xfrm>
            <a:off x="4545840" y="5693445"/>
            <a:ext cx="287338" cy="284665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18" name="아래쪽 화살표 17"/>
          <p:cNvSpPr/>
          <p:nvPr/>
        </p:nvSpPr>
        <p:spPr>
          <a:xfrm rot="5400000">
            <a:off x="6780915" y="1239104"/>
            <a:ext cx="292708" cy="1108358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333661" y="1801090"/>
            <a:ext cx="147782" cy="437803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410036" y="6109855"/>
            <a:ext cx="1071406" cy="1524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왼쪽 중괄호 22"/>
          <p:cNvSpPr/>
          <p:nvPr/>
        </p:nvSpPr>
        <p:spPr>
          <a:xfrm>
            <a:off x="1644522" y="2392219"/>
            <a:ext cx="415187" cy="1551708"/>
          </a:xfrm>
          <a:prstGeom prst="leftBrace">
            <a:avLst/>
          </a:prstGeom>
          <a:ln w="34925">
            <a:solidFill>
              <a:schemeClr val="bg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10837" y="2780145"/>
            <a:ext cx="1634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Performace</a:t>
            </a:r>
            <a:endParaRPr lang="en-US" altLang="ko-KR" dirty="0" smtClean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n-US" altLang="ko-KR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bottleneck</a:t>
            </a:r>
            <a:endParaRPr lang="ko-KR" altLang="en-US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Our  Algorithm</a:t>
            </a:r>
            <a:endParaRPr kumimoji="0" lang="en-US" altLang="ko-KR" sz="3000" b="1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Related Work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3231221"/>
            <a:ext cx="4143404" cy="1578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2066" y="2639146"/>
            <a:ext cx="3143272" cy="21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28596" y="5017171"/>
            <a:ext cx="3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2"/>
                </a:solidFill>
              </a:rPr>
              <a:t>A hierarchical approach to interactive motion editing for human-like figures.  </a:t>
            </a:r>
          </a:p>
          <a:p>
            <a:pPr algn="ctr"/>
            <a:r>
              <a:rPr lang="en-US" altLang="ko-KR" sz="1200" dirty="0" smtClean="0">
                <a:solidFill>
                  <a:schemeClr val="bg2"/>
                </a:solidFill>
              </a:rPr>
              <a:t>LEE, </a:t>
            </a:r>
            <a:r>
              <a:rPr lang="en-US" altLang="ko-KR" sz="1200" i="1" dirty="0" smtClean="0">
                <a:solidFill>
                  <a:schemeClr val="bg2"/>
                </a:solidFill>
              </a:rPr>
              <a:t>SIGGRAPH 99.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6314" y="5058961"/>
            <a:ext cx="378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2"/>
                </a:solidFill>
              </a:rPr>
              <a:t>Motion path editing. </a:t>
            </a:r>
          </a:p>
          <a:p>
            <a:pPr algn="ctr"/>
            <a:r>
              <a:rPr lang="en-US" altLang="ko-KR" sz="1200" dirty="0" smtClean="0">
                <a:solidFill>
                  <a:schemeClr val="bg2"/>
                </a:solidFill>
              </a:rPr>
              <a:t>GLEICHER, I3D 2001.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57200" y="125516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•"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Continuous</a:t>
            </a:r>
            <a:r>
              <a:rPr kumimoji="0" lang="en-US" altLang="ko-KR" sz="2400" b="0" i="0" u="none" strike="noStrike" kern="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motion editing</a:t>
            </a:r>
            <a:endParaRPr kumimoji="0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742950" marR="0" lvl="1" indent="-285750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–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</a:rPr>
              <a:t>make a smooth</a:t>
            </a:r>
            <a:r>
              <a:rPr kumimoji="0" lang="en-US" altLang="ko-KR" sz="2000" b="0" i="0" u="none" strike="noStrike" kern="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</a:rPr>
              <a:t> change to the motion to satisfy user-specified constraints</a:t>
            </a: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Pruning Discrete Transformations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4331" y="1624868"/>
            <a:ext cx="857752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lang="en-US" altLang="ko-KR" sz="2200" kern="0" dirty="0" smtClean="0">
                <a:solidFill>
                  <a:schemeClr val="bg2"/>
                </a:solidFill>
                <a:ea typeface="+mn-ea"/>
              </a:rPr>
              <a:t>Prune transformations for interactive performance</a:t>
            </a:r>
            <a:endParaRPr kumimoji="0" lang="en-US" altLang="ko-KR" sz="2200" b="0" i="0" u="none" strike="noStrike" kern="0" cap="none" spc="0" normalizeH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–"/>
              <a:tabLst/>
              <a:defRPr/>
            </a:pPr>
            <a:r>
              <a:rPr kumimoji="0" lang="en-US" altLang="ko-KR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</a:rPr>
              <a:t>Duration</a:t>
            </a:r>
          </a:p>
        </p:txBody>
      </p:sp>
      <p:grpSp>
        <p:nvGrpSpPr>
          <p:cNvPr id="2" name="그룹 28"/>
          <p:cNvGrpSpPr/>
          <p:nvPr/>
        </p:nvGrpSpPr>
        <p:grpSpPr>
          <a:xfrm>
            <a:off x="2780471" y="4003750"/>
            <a:ext cx="5725630" cy="195766"/>
            <a:chOff x="1773708" y="3542012"/>
            <a:chExt cx="5725630" cy="195766"/>
          </a:xfrm>
        </p:grpSpPr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73708" y="3542012"/>
              <a:ext cx="5577098" cy="195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5" name="직선 화살표 연결선 34"/>
            <p:cNvCxnSpPr/>
            <p:nvPr/>
          </p:nvCxnSpPr>
          <p:spPr>
            <a:xfrm flipV="1">
              <a:off x="7285673" y="3657300"/>
              <a:ext cx="213665" cy="207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1782618" y="3611418"/>
              <a:ext cx="101600" cy="10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원호 36"/>
          <p:cNvSpPr/>
          <p:nvPr/>
        </p:nvSpPr>
        <p:spPr>
          <a:xfrm rot="16200000">
            <a:off x="3927397" y="3376442"/>
            <a:ext cx="973156" cy="1313568"/>
          </a:xfrm>
          <a:prstGeom prst="arc">
            <a:avLst>
              <a:gd name="adj1" fmla="val 16055963"/>
              <a:gd name="adj2" fmla="val 5537888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원호 37"/>
          <p:cNvSpPr/>
          <p:nvPr/>
        </p:nvSpPr>
        <p:spPr>
          <a:xfrm rot="16200000">
            <a:off x="5415455" y="2684713"/>
            <a:ext cx="816138" cy="2669312"/>
          </a:xfrm>
          <a:prstGeom prst="arc">
            <a:avLst>
              <a:gd name="adj1" fmla="val 16119572"/>
              <a:gd name="adj2" fmla="val 5465972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원호 38"/>
          <p:cNvSpPr/>
          <p:nvPr/>
        </p:nvSpPr>
        <p:spPr>
          <a:xfrm rot="16200000">
            <a:off x="3306541" y="3566652"/>
            <a:ext cx="685098" cy="940654"/>
          </a:xfrm>
          <a:prstGeom prst="arc">
            <a:avLst>
              <a:gd name="adj1" fmla="val 16155255"/>
              <a:gd name="adj2" fmla="val 5537888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원호 39"/>
          <p:cNvSpPr/>
          <p:nvPr/>
        </p:nvSpPr>
        <p:spPr>
          <a:xfrm rot="16200000">
            <a:off x="6475329" y="2908697"/>
            <a:ext cx="1005485" cy="2262909"/>
          </a:xfrm>
          <a:prstGeom prst="arc">
            <a:avLst>
              <a:gd name="adj1" fmla="val 16169375"/>
              <a:gd name="adj2" fmla="val 5452993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원호 40"/>
          <p:cNvSpPr/>
          <p:nvPr/>
        </p:nvSpPr>
        <p:spPr>
          <a:xfrm rot="16200000">
            <a:off x="4720522" y="2012814"/>
            <a:ext cx="1651894" cy="3980872"/>
          </a:xfrm>
          <a:prstGeom prst="arc">
            <a:avLst>
              <a:gd name="adj1" fmla="val 16119572"/>
              <a:gd name="adj2" fmla="val 5465972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원호 41"/>
          <p:cNvSpPr/>
          <p:nvPr/>
        </p:nvSpPr>
        <p:spPr>
          <a:xfrm rot="16200000">
            <a:off x="3775054" y="3053219"/>
            <a:ext cx="1079266" cy="1900082"/>
          </a:xfrm>
          <a:prstGeom prst="arc">
            <a:avLst>
              <a:gd name="adj1" fmla="val 16055963"/>
              <a:gd name="adj2" fmla="val 5537888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/>
          <p:nvPr/>
        </p:nvCxnSpPr>
        <p:spPr>
          <a:xfrm flipV="1">
            <a:off x="3583739" y="4449324"/>
            <a:ext cx="3916218" cy="9236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/>
          <p:nvPr/>
        </p:nvCxnSpPr>
        <p:spPr>
          <a:xfrm rot="5400000">
            <a:off x="3309711" y="4467906"/>
            <a:ext cx="496835" cy="3063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 rot="5400000">
            <a:off x="7288005" y="4452011"/>
            <a:ext cx="496835" cy="3063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원호 20"/>
          <p:cNvSpPr/>
          <p:nvPr/>
        </p:nvSpPr>
        <p:spPr>
          <a:xfrm rot="16200000">
            <a:off x="7670781" y="3742199"/>
            <a:ext cx="671129" cy="575819"/>
          </a:xfrm>
          <a:prstGeom prst="arc">
            <a:avLst>
              <a:gd name="adj1" fmla="val 16155255"/>
              <a:gd name="adj2" fmla="val 5537888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/>
          <p:nvPr/>
        </p:nvCxnSpPr>
        <p:spPr>
          <a:xfrm flipV="1">
            <a:off x="7712363" y="4461164"/>
            <a:ext cx="591128" cy="9236"/>
          </a:xfrm>
          <a:prstGeom prst="straightConnector1">
            <a:avLst/>
          </a:prstGeom>
          <a:ln w="44450">
            <a:solidFill>
              <a:srgbClr val="FF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rot="5400000">
            <a:off x="7470634" y="4444817"/>
            <a:ext cx="496835" cy="3063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rot="5400000">
            <a:off x="8059241" y="4447393"/>
            <a:ext cx="496835" cy="3063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Pruning Discrete Transformations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4331" y="1624868"/>
            <a:ext cx="857752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lang="en-US" altLang="ko-KR" sz="2200" kern="0" dirty="0" smtClean="0">
                <a:solidFill>
                  <a:schemeClr val="bg2"/>
                </a:solidFill>
                <a:ea typeface="+mn-ea"/>
              </a:rPr>
              <a:t>Prune transformations for interactive performance</a:t>
            </a:r>
            <a:endParaRPr kumimoji="0" lang="en-US" altLang="ko-KR" sz="2200" b="0" i="0" u="none" strike="noStrike" kern="0" cap="none" spc="0" normalizeH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–"/>
              <a:tabLst/>
              <a:defRPr/>
            </a:pPr>
            <a:r>
              <a:rPr kumimoji="0" lang="en-US" altLang="ko-KR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</a:rPr>
              <a:t>Duration</a:t>
            </a:r>
          </a:p>
          <a:p>
            <a:pPr marL="742950" lvl="1" indent="-28575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–"/>
              <a:defRPr/>
            </a:pPr>
            <a:r>
              <a:rPr lang="en-US" altLang="ko-KR" sz="2200" kern="0" dirty="0" smtClean="0">
                <a:solidFill>
                  <a:schemeClr val="bg2"/>
                </a:solidFill>
              </a:rPr>
              <a:t>Enclosing</a:t>
            </a:r>
          </a:p>
          <a:p>
            <a:pPr marL="742950" marR="0" lvl="1" indent="-28575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–"/>
              <a:tabLst/>
              <a:defRPr/>
            </a:pPr>
            <a:endParaRPr kumimoji="0" lang="en-US" altLang="ko-KR" sz="22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  <p:grpSp>
        <p:nvGrpSpPr>
          <p:cNvPr id="32" name="그룹 28"/>
          <p:cNvGrpSpPr/>
          <p:nvPr/>
        </p:nvGrpSpPr>
        <p:grpSpPr>
          <a:xfrm>
            <a:off x="2780471" y="4003750"/>
            <a:ext cx="5725630" cy="195766"/>
            <a:chOff x="1773708" y="3542012"/>
            <a:chExt cx="5725630" cy="195766"/>
          </a:xfrm>
        </p:grpSpPr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73708" y="3542012"/>
              <a:ext cx="5577098" cy="195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5" name="직선 화살표 연결선 34"/>
            <p:cNvCxnSpPr/>
            <p:nvPr/>
          </p:nvCxnSpPr>
          <p:spPr>
            <a:xfrm flipV="1">
              <a:off x="7285673" y="3657300"/>
              <a:ext cx="213665" cy="207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직사각형 35"/>
            <p:cNvSpPr/>
            <p:nvPr/>
          </p:nvSpPr>
          <p:spPr>
            <a:xfrm>
              <a:off x="1782618" y="3611418"/>
              <a:ext cx="101600" cy="10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원호 36"/>
          <p:cNvSpPr/>
          <p:nvPr/>
        </p:nvSpPr>
        <p:spPr>
          <a:xfrm rot="16200000">
            <a:off x="3927397" y="3376442"/>
            <a:ext cx="973156" cy="1313568"/>
          </a:xfrm>
          <a:prstGeom prst="arc">
            <a:avLst>
              <a:gd name="adj1" fmla="val 16055963"/>
              <a:gd name="adj2" fmla="val 5537888"/>
            </a:avLst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원호 37"/>
          <p:cNvSpPr/>
          <p:nvPr/>
        </p:nvSpPr>
        <p:spPr>
          <a:xfrm rot="16200000">
            <a:off x="5415455" y="2684713"/>
            <a:ext cx="816138" cy="2669312"/>
          </a:xfrm>
          <a:prstGeom prst="arc">
            <a:avLst>
              <a:gd name="adj1" fmla="val 16119572"/>
              <a:gd name="adj2" fmla="val 5465972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원호 39"/>
          <p:cNvSpPr/>
          <p:nvPr/>
        </p:nvSpPr>
        <p:spPr>
          <a:xfrm rot="16200000">
            <a:off x="3306541" y="3566652"/>
            <a:ext cx="685098" cy="940654"/>
          </a:xfrm>
          <a:prstGeom prst="arc">
            <a:avLst>
              <a:gd name="adj1" fmla="val 16155255"/>
              <a:gd name="adj2" fmla="val 5537888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원호 40"/>
          <p:cNvSpPr/>
          <p:nvPr/>
        </p:nvSpPr>
        <p:spPr>
          <a:xfrm rot="16200000">
            <a:off x="6475329" y="2908697"/>
            <a:ext cx="1005485" cy="2262909"/>
          </a:xfrm>
          <a:prstGeom prst="arc">
            <a:avLst>
              <a:gd name="adj1" fmla="val 16169375"/>
              <a:gd name="adj2" fmla="val 5452993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원호 42"/>
          <p:cNvSpPr/>
          <p:nvPr/>
        </p:nvSpPr>
        <p:spPr>
          <a:xfrm rot="16200000">
            <a:off x="3775054" y="3053219"/>
            <a:ext cx="1079266" cy="1900082"/>
          </a:xfrm>
          <a:prstGeom prst="arc">
            <a:avLst>
              <a:gd name="adj1" fmla="val 16055963"/>
              <a:gd name="adj2" fmla="val 5537888"/>
            </a:avLst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57200" y="274638"/>
            <a:ext cx="82296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j-ea"/>
                <a:cs typeface="+mj-cs"/>
              </a:rPr>
              <a:t>Pruning Discrete Transformations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54331" y="1624868"/>
            <a:ext cx="8577526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lang="en-US" altLang="ko-KR" sz="2200" kern="0" dirty="0" smtClean="0">
                <a:solidFill>
                  <a:schemeClr val="bg2"/>
                </a:solidFill>
                <a:ea typeface="+mn-ea"/>
              </a:rPr>
              <a:t>Prune transformations for interactive performance</a:t>
            </a:r>
            <a:endParaRPr kumimoji="0" lang="en-US" altLang="ko-KR" sz="2200" b="0" i="0" u="none" strike="noStrike" kern="0" cap="none" spc="0" normalizeH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–"/>
              <a:tabLst/>
              <a:defRPr/>
            </a:pPr>
            <a:r>
              <a:rPr kumimoji="0" lang="en-US" altLang="ko-KR" sz="2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</a:rPr>
              <a:t>Duration</a:t>
            </a:r>
          </a:p>
          <a:p>
            <a:pPr marL="742950" lvl="1" indent="-28575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–"/>
              <a:defRPr/>
            </a:pPr>
            <a:r>
              <a:rPr lang="en-US" altLang="ko-KR" sz="2200" kern="0" dirty="0" smtClean="0">
                <a:solidFill>
                  <a:schemeClr val="bg2"/>
                </a:solidFill>
              </a:rPr>
              <a:t>Enclosing</a:t>
            </a:r>
          </a:p>
          <a:p>
            <a:pPr marL="742950" lvl="1" indent="-285750" latinLnBrk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–"/>
              <a:defRPr/>
            </a:pPr>
            <a:r>
              <a:rPr lang="en-US" altLang="ko-KR" sz="2200" kern="0" dirty="0" smtClean="0">
                <a:solidFill>
                  <a:schemeClr val="bg2"/>
                </a:solidFill>
              </a:rPr>
              <a:t>Constraints</a:t>
            </a:r>
          </a:p>
          <a:p>
            <a:pPr marL="742950" marR="0" lvl="1" indent="-28575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–"/>
              <a:tabLst/>
              <a:defRPr/>
            </a:pPr>
            <a:endParaRPr kumimoji="0" lang="en-US" altLang="ko-KR" sz="22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112" y="5004282"/>
            <a:ext cx="1846852" cy="119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양쪽 대괄호 15"/>
          <p:cNvSpPr/>
          <p:nvPr/>
        </p:nvSpPr>
        <p:spPr>
          <a:xfrm>
            <a:off x="7675725" y="5558284"/>
            <a:ext cx="71438" cy="342896"/>
          </a:xfrm>
          <a:prstGeom prst="bracketPair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155655" y="5007717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Deletion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09280" y="5097157"/>
            <a:ext cx="2339554" cy="99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양쪽 대괄호 33"/>
          <p:cNvSpPr/>
          <p:nvPr/>
        </p:nvSpPr>
        <p:spPr>
          <a:xfrm>
            <a:off x="3926871" y="5497511"/>
            <a:ext cx="785373" cy="342896"/>
          </a:xfrm>
          <a:prstGeom prst="bracketPair">
            <a:avLst/>
          </a:prstGeom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264898" y="5562436"/>
            <a:ext cx="168556" cy="14563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5329382" y="5550952"/>
            <a:ext cx="701963" cy="31403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8"/>
          <p:cNvGrpSpPr/>
          <p:nvPr/>
        </p:nvGrpSpPr>
        <p:grpSpPr>
          <a:xfrm>
            <a:off x="2780471" y="4003750"/>
            <a:ext cx="5725630" cy="195766"/>
            <a:chOff x="1773708" y="3542012"/>
            <a:chExt cx="5725630" cy="195766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73708" y="3542012"/>
              <a:ext cx="5577098" cy="1957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0" name="직선 화살표 연결선 29"/>
            <p:cNvCxnSpPr/>
            <p:nvPr/>
          </p:nvCxnSpPr>
          <p:spPr>
            <a:xfrm flipV="1">
              <a:off x="7285673" y="3657300"/>
              <a:ext cx="213665" cy="207"/>
            </a:xfrm>
            <a:prstGeom prst="straightConnector1">
              <a:avLst/>
            </a:prstGeom>
            <a:ln w="12700">
              <a:solidFill>
                <a:srgbClr val="000000"/>
              </a:solidFill>
              <a:headEnd type="non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직사각형 30"/>
            <p:cNvSpPr/>
            <p:nvPr/>
          </p:nvSpPr>
          <p:spPr>
            <a:xfrm>
              <a:off x="1782618" y="3611418"/>
              <a:ext cx="101600" cy="10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원호 31"/>
          <p:cNvSpPr/>
          <p:nvPr/>
        </p:nvSpPr>
        <p:spPr>
          <a:xfrm rot="16200000">
            <a:off x="5415455" y="2684713"/>
            <a:ext cx="816138" cy="2669312"/>
          </a:xfrm>
          <a:prstGeom prst="arc">
            <a:avLst>
              <a:gd name="adj1" fmla="val 16119572"/>
              <a:gd name="adj2" fmla="val 5465972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원호 32"/>
          <p:cNvSpPr/>
          <p:nvPr/>
        </p:nvSpPr>
        <p:spPr>
          <a:xfrm rot="16200000">
            <a:off x="3306541" y="3566652"/>
            <a:ext cx="685098" cy="940654"/>
          </a:xfrm>
          <a:prstGeom prst="arc">
            <a:avLst>
              <a:gd name="adj1" fmla="val 16155255"/>
              <a:gd name="adj2" fmla="val 5537888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원호 34"/>
          <p:cNvSpPr/>
          <p:nvPr/>
        </p:nvSpPr>
        <p:spPr>
          <a:xfrm rot="16200000">
            <a:off x="6475329" y="2908697"/>
            <a:ext cx="1005485" cy="2262909"/>
          </a:xfrm>
          <a:prstGeom prst="arc">
            <a:avLst>
              <a:gd name="adj1" fmla="val 16169375"/>
              <a:gd name="adj2" fmla="val 5452993"/>
            </a:avLst>
          </a:prstGeom>
          <a:ln w="254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4195626" y="3987635"/>
            <a:ext cx="237828" cy="2241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00"/>
              </a:solidFill>
            </a:endParaRPr>
          </a:p>
        </p:txBody>
      </p:sp>
      <p:sp>
        <p:nvSpPr>
          <p:cNvPr id="38" name="곱셈 기호 37"/>
          <p:cNvSpPr/>
          <p:nvPr/>
        </p:nvSpPr>
        <p:spPr>
          <a:xfrm>
            <a:off x="5994401" y="4322617"/>
            <a:ext cx="2493818" cy="2706255"/>
          </a:xfrm>
          <a:prstGeom prst="mathMultiply">
            <a:avLst>
              <a:gd name="adj1" fmla="val 4193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원호 23"/>
          <p:cNvSpPr/>
          <p:nvPr/>
        </p:nvSpPr>
        <p:spPr>
          <a:xfrm rot="16200000">
            <a:off x="3922785" y="3371830"/>
            <a:ext cx="973156" cy="1313568"/>
          </a:xfrm>
          <a:prstGeom prst="arc">
            <a:avLst>
              <a:gd name="adj1" fmla="val 16055963"/>
              <a:gd name="adj2" fmla="val 5537888"/>
            </a:avLst>
          </a:prstGeom>
          <a:ln w="444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err="1" smtClean="0">
                <a:effectLst/>
              </a:rPr>
              <a:t>Subsampling</a:t>
            </a:r>
            <a:r>
              <a:rPr lang="en-US" altLang="ko-KR" dirty="0" smtClean="0">
                <a:effectLst/>
              </a:rPr>
              <a:t> Acceleration Technique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For each discrete transformation, we evaluate its energy by solving </a:t>
            </a:r>
            <a:r>
              <a:rPr lang="en-US" altLang="ko-KR" dirty="0" err="1" smtClean="0">
                <a:effectLst/>
              </a:rPr>
              <a:t>Laplacian</a:t>
            </a:r>
            <a:r>
              <a:rPr lang="en-US" altLang="ko-KR" dirty="0" smtClean="0">
                <a:effectLst/>
              </a:rPr>
              <a:t> equations</a:t>
            </a:r>
          </a:p>
          <a:p>
            <a:r>
              <a:rPr lang="en-US" altLang="ko-KR" dirty="0" smtClean="0">
                <a:effectLst/>
              </a:rPr>
              <a:t>Subsample motion paths in evaluating its deformation energy</a:t>
            </a:r>
          </a:p>
          <a:p>
            <a:endParaRPr lang="en-US" altLang="ko-KR" dirty="0" smtClean="0">
              <a:effectLst/>
            </a:endParaRPr>
          </a:p>
          <a:p>
            <a:endParaRPr lang="en-US" altLang="ko-KR" dirty="0" smtClean="0">
              <a:effectLst/>
            </a:endParaRPr>
          </a:p>
          <a:p>
            <a:endParaRPr lang="en-US" altLang="ko-KR" dirty="0" smtClean="0">
              <a:effectLst/>
            </a:endParaRPr>
          </a:p>
          <a:p>
            <a:r>
              <a:rPr lang="en-US" altLang="ko-KR" dirty="0" err="1" smtClean="0">
                <a:effectLst/>
              </a:rPr>
              <a:t>Subsampling</a:t>
            </a:r>
            <a:r>
              <a:rPr lang="en-US" altLang="ko-KR" dirty="0" smtClean="0">
                <a:effectLst/>
              </a:rPr>
              <a:t> ratio is sparse such as </a:t>
            </a:r>
            <a:r>
              <a:rPr lang="en-US" altLang="ko-KR" dirty="0" smtClean="0">
                <a:effectLst/>
              </a:rPr>
              <a:t>125</a:t>
            </a:r>
            <a:endParaRPr lang="en-US" altLang="ko-KR" dirty="0" smtClean="0">
              <a:effectLst/>
            </a:endParaRPr>
          </a:p>
          <a:p>
            <a:pPr lvl="1">
              <a:buNone/>
            </a:pPr>
            <a:endParaRPr lang="en-US" altLang="ko-KR" dirty="0" smtClean="0">
              <a:effectLst/>
            </a:endParaRPr>
          </a:p>
          <a:p>
            <a:endParaRPr lang="en-US" altLang="ko-KR" dirty="0" smtClean="0">
              <a:effectLst/>
            </a:endParaRPr>
          </a:p>
        </p:txBody>
      </p:sp>
      <p:sp>
        <p:nvSpPr>
          <p:cNvPr id="11" name="자유형 10"/>
          <p:cNvSpPr/>
          <p:nvPr/>
        </p:nvSpPr>
        <p:spPr>
          <a:xfrm rot="20836224">
            <a:off x="718027" y="3673760"/>
            <a:ext cx="3433483" cy="857623"/>
          </a:xfrm>
          <a:custGeom>
            <a:avLst/>
            <a:gdLst>
              <a:gd name="connsiteX0" fmla="*/ 0 w 2743200"/>
              <a:gd name="connsiteY0" fmla="*/ 427318 h 688788"/>
              <a:gd name="connsiteX1" fmla="*/ 1030941 w 2743200"/>
              <a:gd name="connsiteY1" fmla="*/ 32870 h 688788"/>
              <a:gd name="connsiteX2" fmla="*/ 1855694 w 2743200"/>
              <a:gd name="connsiteY2" fmla="*/ 624541 h 688788"/>
              <a:gd name="connsiteX3" fmla="*/ 2743200 w 2743200"/>
              <a:gd name="connsiteY3" fmla="*/ 418353 h 68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688788">
                <a:moveTo>
                  <a:pt x="0" y="427318"/>
                </a:moveTo>
                <a:cubicBezTo>
                  <a:pt x="360829" y="213659"/>
                  <a:pt x="721659" y="0"/>
                  <a:pt x="1030941" y="32870"/>
                </a:cubicBezTo>
                <a:cubicBezTo>
                  <a:pt x="1340223" y="65740"/>
                  <a:pt x="1570318" y="560294"/>
                  <a:pt x="1855694" y="624541"/>
                </a:cubicBezTo>
                <a:cubicBezTo>
                  <a:pt x="2141070" y="688788"/>
                  <a:pt x="2569882" y="475129"/>
                  <a:pt x="2743200" y="41835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4410973" y="3613412"/>
            <a:ext cx="549216" cy="5751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854019" y="4386935"/>
            <a:ext cx="112143" cy="120769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1071938" y="4203189"/>
            <a:ext cx="112143" cy="120769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1305713" y="4015221"/>
            <a:ext cx="112143" cy="120769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595537" y="3853645"/>
            <a:ext cx="112143" cy="120769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892740" y="3766066"/>
            <a:ext cx="112143" cy="120769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191006" y="3815875"/>
            <a:ext cx="112143" cy="120769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424781" y="3960861"/>
            <a:ext cx="112143" cy="120769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2673386" y="4113261"/>
            <a:ext cx="112143" cy="120769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/>
          <p:cNvSpPr/>
          <p:nvPr/>
        </p:nvSpPr>
        <p:spPr>
          <a:xfrm>
            <a:off x="2967284" y="4243344"/>
            <a:ext cx="112143" cy="120769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3263459" y="4203372"/>
            <a:ext cx="112143" cy="120769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3532141" y="4101038"/>
            <a:ext cx="112143" cy="120769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3780745" y="3951097"/>
            <a:ext cx="112143" cy="120769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3990295" y="3824097"/>
            <a:ext cx="112143" cy="120769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 rot="20836224">
            <a:off x="5026786" y="3715325"/>
            <a:ext cx="3433483" cy="857623"/>
          </a:xfrm>
          <a:custGeom>
            <a:avLst/>
            <a:gdLst>
              <a:gd name="connsiteX0" fmla="*/ 0 w 2743200"/>
              <a:gd name="connsiteY0" fmla="*/ 427318 h 688788"/>
              <a:gd name="connsiteX1" fmla="*/ 1030941 w 2743200"/>
              <a:gd name="connsiteY1" fmla="*/ 32870 h 688788"/>
              <a:gd name="connsiteX2" fmla="*/ 1855694 w 2743200"/>
              <a:gd name="connsiteY2" fmla="*/ 624541 h 688788"/>
              <a:gd name="connsiteX3" fmla="*/ 2743200 w 2743200"/>
              <a:gd name="connsiteY3" fmla="*/ 418353 h 688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43200" h="688788">
                <a:moveTo>
                  <a:pt x="0" y="427318"/>
                </a:moveTo>
                <a:cubicBezTo>
                  <a:pt x="360829" y="213659"/>
                  <a:pt x="721659" y="0"/>
                  <a:pt x="1030941" y="32870"/>
                </a:cubicBezTo>
                <a:cubicBezTo>
                  <a:pt x="1340223" y="65740"/>
                  <a:pt x="1570318" y="560294"/>
                  <a:pt x="1855694" y="624541"/>
                </a:cubicBezTo>
                <a:cubicBezTo>
                  <a:pt x="2141070" y="688788"/>
                  <a:pt x="2569882" y="475129"/>
                  <a:pt x="2743200" y="418353"/>
                </a:cubicBezTo>
              </a:path>
            </a:pathLst>
          </a:cu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5162778" y="4428500"/>
            <a:ext cx="112143" cy="120769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5904296" y="3895210"/>
            <a:ext cx="112143" cy="120769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6733540" y="4002426"/>
            <a:ext cx="112143" cy="120769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/>
        </p:nvSpPr>
        <p:spPr>
          <a:xfrm>
            <a:off x="7572218" y="4244937"/>
            <a:ext cx="112143" cy="120769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8299054" y="3865662"/>
            <a:ext cx="112143" cy="120769"/>
          </a:xfrm>
          <a:prstGeom prst="ellipse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adventur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8014" y="201010"/>
            <a:ext cx="8607972" cy="6455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adventur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8014" y="201010"/>
            <a:ext cx="8607972" cy="6455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10_befor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0717" y="165537"/>
            <a:ext cx="8702566" cy="6526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10_befor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0717" y="165537"/>
            <a:ext cx="8702566" cy="6526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10_after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52248" y="189186"/>
            <a:ext cx="8639504" cy="64796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78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52248" y="189186"/>
            <a:ext cx="8639504" cy="64796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Related Work</a:t>
            </a: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/>
          <a:srcRect l="922" t="12164" r="1688" b="8411"/>
          <a:stretch>
            <a:fillRect/>
          </a:stretch>
        </p:blipFill>
        <p:spPr bwMode="auto">
          <a:xfrm>
            <a:off x="5035080" y="2670054"/>
            <a:ext cx="3751694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072066" y="5309871"/>
            <a:ext cx="3786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2"/>
                </a:solidFill>
              </a:rPr>
              <a:t>Interactive control of avatars animated</a:t>
            </a:r>
          </a:p>
          <a:p>
            <a:pPr algn="ctr"/>
            <a:r>
              <a:rPr lang="en-US" altLang="ko-KR" sz="1200" dirty="0" smtClean="0">
                <a:solidFill>
                  <a:schemeClr val="bg2"/>
                </a:solidFill>
              </a:rPr>
              <a:t>with human motion data. </a:t>
            </a:r>
          </a:p>
          <a:p>
            <a:pPr algn="ctr"/>
            <a:r>
              <a:rPr lang="en-US" altLang="ko-KR" sz="1200" dirty="0" smtClean="0">
                <a:solidFill>
                  <a:schemeClr val="bg2"/>
                </a:solidFill>
              </a:rPr>
              <a:t>LEE, </a:t>
            </a:r>
            <a:r>
              <a:rPr lang="en-US" altLang="ko-KR" sz="1200" i="1" dirty="0" smtClean="0">
                <a:solidFill>
                  <a:schemeClr val="bg2"/>
                </a:solidFill>
              </a:rPr>
              <a:t>SIGGRAPH 2002.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216333"/>
            <a:ext cx="4214842" cy="1954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500034" y="5351661"/>
            <a:ext cx="378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solidFill>
                  <a:schemeClr val="bg2"/>
                </a:solidFill>
              </a:rPr>
              <a:t>Motion Graphs</a:t>
            </a:r>
          </a:p>
          <a:p>
            <a:pPr algn="ctr"/>
            <a:r>
              <a:rPr lang="en-US" altLang="ko-KR" sz="1200" dirty="0" smtClean="0">
                <a:solidFill>
                  <a:schemeClr val="bg2"/>
                </a:solidFill>
              </a:rPr>
              <a:t>KOVAR, </a:t>
            </a:r>
            <a:r>
              <a:rPr lang="en-US" altLang="ko-KR" sz="1200" i="1" dirty="0" smtClean="0">
                <a:solidFill>
                  <a:schemeClr val="bg2"/>
                </a:solidFill>
              </a:rPr>
              <a:t>SIGGRAPH 2002.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457200" y="125516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•"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Structural motion</a:t>
            </a:r>
            <a:r>
              <a:rPr kumimoji="0" lang="en-US" altLang="ko-KR" sz="2400" b="0" i="0" u="none" strike="noStrike" kern="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synthesis</a:t>
            </a:r>
            <a:endParaRPr kumimoji="0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742950" marR="0" lvl="1" indent="-285750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–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</a:rPr>
              <a:t>splice</a:t>
            </a:r>
            <a:r>
              <a:rPr kumimoji="0" lang="en-US" altLang="ko-KR" sz="2000" b="0" i="0" u="none" strike="noStrike" kern="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</a:rPr>
              <a:t> motion segments to synthesize a novel motion sequence</a:t>
            </a: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house_result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78569" y="133927"/>
            <a:ext cx="8786862" cy="6590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carrying_boxes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0909" y="173182"/>
            <a:ext cx="8682182" cy="6511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box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78372" y="283779"/>
            <a:ext cx="8387256" cy="62904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3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Discussion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Contribution</a:t>
            </a:r>
          </a:p>
          <a:p>
            <a:pPr lvl="1"/>
            <a:r>
              <a:rPr lang="en-US" altLang="ko-KR" dirty="0" smtClean="0">
                <a:effectLst/>
              </a:rPr>
              <a:t>a unified formulation of space, time, interaction</a:t>
            </a:r>
          </a:p>
          <a:p>
            <a:pPr lvl="1"/>
            <a:r>
              <a:rPr lang="en-US" altLang="ko-KR" dirty="0" smtClean="0">
                <a:effectLst/>
              </a:rPr>
              <a:t>combining continuous and discrete motion editing</a:t>
            </a:r>
          </a:p>
          <a:p>
            <a:pPr lvl="1"/>
            <a:r>
              <a:rPr lang="en-US" altLang="ko-KR" dirty="0" smtClean="0">
                <a:effectLst/>
              </a:rPr>
              <a:t>intuitive interface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Discussion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Contribution</a:t>
            </a:r>
          </a:p>
          <a:p>
            <a:pPr lvl="1"/>
            <a:r>
              <a:rPr lang="en-US" altLang="ko-KR" dirty="0" smtClean="0">
                <a:effectLst/>
              </a:rPr>
              <a:t>a unified formulation of space, time, interaction</a:t>
            </a:r>
          </a:p>
          <a:p>
            <a:pPr lvl="1"/>
            <a:r>
              <a:rPr lang="en-US" altLang="ko-KR" dirty="0" smtClean="0">
                <a:effectLst/>
              </a:rPr>
              <a:t>combining continuous and discrete motion editing</a:t>
            </a:r>
          </a:p>
          <a:p>
            <a:pPr lvl="1"/>
            <a:r>
              <a:rPr lang="en-US" altLang="ko-KR" dirty="0" smtClean="0">
                <a:effectLst/>
              </a:rPr>
              <a:t>intuitive interface</a:t>
            </a:r>
          </a:p>
          <a:p>
            <a:r>
              <a:rPr lang="en-US" altLang="ko-KR" dirty="0" smtClean="0">
                <a:effectLst/>
              </a:rPr>
              <a:t>Future works</a:t>
            </a:r>
          </a:p>
          <a:p>
            <a:pPr lvl="1"/>
            <a:r>
              <a:rPr lang="en-US" altLang="ko-KR" dirty="0" smtClean="0">
                <a:effectLst/>
              </a:rPr>
              <a:t>handling 3D motion path</a:t>
            </a:r>
          </a:p>
          <a:p>
            <a:pPr lvl="1"/>
            <a:r>
              <a:rPr lang="en-US" altLang="ko-KR" dirty="0" smtClean="0">
                <a:effectLst/>
              </a:rPr>
              <a:t>non-linear constraints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19100" y="265113"/>
            <a:ext cx="8229600" cy="596900"/>
          </a:xfrm>
        </p:spPr>
        <p:txBody>
          <a:bodyPr/>
          <a:lstStyle/>
          <a:p>
            <a:pPr algn="ctr"/>
            <a:r>
              <a:rPr lang="en-US" altLang="ko-KR" sz="2800" dirty="0" smtClean="0"/>
              <a:t>Synchronized Multi-character Motion Editing</a:t>
            </a:r>
            <a:endParaRPr lang="ko-KR" altLang="en-US" dirty="0"/>
          </a:p>
        </p:txBody>
      </p:sp>
      <p:pic>
        <p:nvPicPr>
          <p:cNvPr id="4" name="floor2145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62025" y="1321594"/>
            <a:ext cx="7219950" cy="5414962"/>
          </a:xfrm>
          <a:prstGeom prst="rect">
            <a:avLst/>
          </a:prstGeom>
        </p:spPr>
      </p:pic>
      <p:sp>
        <p:nvSpPr>
          <p:cNvPr id="6" name="부제목 2"/>
          <p:cNvSpPr txBox="1">
            <a:spLocks/>
          </p:cNvSpPr>
          <p:nvPr/>
        </p:nvSpPr>
        <p:spPr>
          <a:xfrm>
            <a:off x="1035787" y="795627"/>
            <a:ext cx="7017489" cy="738326"/>
          </a:xfrm>
          <a:prstGeom prst="rect">
            <a:avLst/>
          </a:prstGeom>
        </p:spPr>
        <p:txBody>
          <a:bodyPr/>
          <a:lstStyle/>
          <a:p>
            <a:pPr marL="342900" marR="0" lvl="0" indent="-342900" algn="ctr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Manmyung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Kim, </a:t>
            </a:r>
            <a:r>
              <a:rPr kumimoji="0" lang="en-US" altLang="ko-KR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Kyunglyul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Hyun, </a:t>
            </a:r>
            <a:r>
              <a:rPr kumimoji="0" lang="en-US" altLang="ko-KR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Jongmin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Kim, </a:t>
            </a:r>
            <a:r>
              <a:rPr kumimoji="0" lang="en-US" altLang="ko-KR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Jehee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Lee</a:t>
            </a:r>
            <a:endParaRPr lang="en-US" altLang="ko-KR" sz="2400" kern="0" dirty="0" smtClean="0">
              <a:solidFill>
                <a:schemeClr val="bg2"/>
              </a:solidFill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Related Work</a:t>
            </a: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14548" y="2678624"/>
            <a:ext cx="4714906" cy="3073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1857356" y="5778312"/>
            <a:ext cx="5500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Group Motion Editing.</a:t>
            </a:r>
          </a:p>
          <a:p>
            <a:pPr algn="ctr"/>
            <a:r>
              <a:rPr lang="en-US" sz="1200" dirty="0" smtClean="0">
                <a:solidFill>
                  <a:schemeClr val="bg2"/>
                </a:solidFill>
              </a:rPr>
              <a:t>Kwon, SIGGRAPH 2008.</a:t>
            </a:r>
            <a:endParaRPr lang="ko-KR" altLang="en-US" sz="1200" dirty="0">
              <a:solidFill>
                <a:schemeClr val="bg2"/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125516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pitchFamily="34" charset="0"/>
              <a:buChar char="•"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Group</a:t>
            </a:r>
            <a:r>
              <a:rPr kumimoji="0" lang="en-US" altLang="ko-KR" sz="2400" b="0" i="0" u="none" strike="noStrike" kern="0" cap="none" spc="0" normalizeH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 Motion Editing</a:t>
            </a:r>
            <a:endParaRPr kumimoji="0" lang="en-US" altLang="ko-KR" sz="24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742950" marR="0" lvl="1" indent="-285750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Char char="–"/>
              <a:tabLst/>
              <a:defRPr/>
            </a:pPr>
            <a:r>
              <a:rPr lang="en-US" altLang="ko-KR" sz="2000" kern="0" baseline="0" dirty="0" smtClean="0">
                <a:solidFill>
                  <a:schemeClr val="bg2"/>
                </a:solidFill>
                <a:ea typeface="+mn-ea"/>
              </a:rPr>
              <a:t>the</a:t>
            </a:r>
            <a:r>
              <a:rPr lang="en-US" altLang="ko-KR" sz="2000" kern="0" dirty="0" smtClean="0">
                <a:solidFill>
                  <a:schemeClr val="bg2"/>
                </a:solidFill>
                <a:ea typeface="+mn-ea"/>
              </a:rPr>
              <a:t> locomotion of pedestrians</a:t>
            </a:r>
            <a:endParaRPr kumimoji="0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noFill/>
        </p:spPr>
        <p:txBody>
          <a:bodyPr/>
          <a:lstStyle/>
          <a:p>
            <a:r>
              <a:rPr lang="en-US" altLang="ko-KR" dirty="0" smtClean="0">
                <a:effectLst/>
              </a:rPr>
              <a:t>Overview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2846" y="1546769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Multiple character interaction</a:t>
            </a: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4">
                    <a:lumMod val="90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Interactive motion path manipulation</a:t>
            </a:r>
          </a:p>
          <a:p>
            <a:pPr marL="342900" marR="0" lvl="0" indent="-34290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Wingdings" pitchFamily="2" charset="2"/>
              <a:buChar char="§"/>
              <a:tabLst/>
              <a:defRPr/>
            </a:pP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4">
                    <a:lumMod val="90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Handling large deformation</a:t>
            </a:r>
          </a:p>
          <a:p>
            <a:pPr marL="742950" marR="0" lvl="1" indent="-285750" algn="l" defTabSz="914400" rtl="0" eaLnBrk="1" fontAlgn="base" latinLnBrk="1" hangingPunct="1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SzPct val="110000"/>
              <a:buFont typeface="Arial" charset="0"/>
              <a:buNone/>
              <a:tabLst/>
              <a:defRPr/>
            </a:pP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Arial" charset="0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2009PowerPoint">
  <a:themeElements>
    <a:clrScheme name="s2009">
      <a:dk1>
        <a:srgbClr val="581D56"/>
      </a:dk1>
      <a:lt1>
        <a:srgbClr val="917733"/>
      </a:lt1>
      <a:dk2>
        <a:srgbClr val="473715"/>
      </a:dk2>
      <a:lt2>
        <a:srgbClr val="F2F39F"/>
      </a:lt2>
      <a:accent1>
        <a:srgbClr val="DCE165"/>
      </a:accent1>
      <a:accent2>
        <a:srgbClr val="227A4D"/>
      </a:accent2>
      <a:accent3>
        <a:srgbClr val="89A787"/>
      </a:accent3>
      <a:accent4>
        <a:srgbClr val="DADADA"/>
      </a:accent4>
      <a:accent5>
        <a:srgbClr val="C7DCF3"/>
      </a:accent5>
      <a:accent6>
        <a:srgbClr val="C7AEB6"/>
      </a:accent6>
      <a:hlink>
        <a:srgbClr val="DCE165"/>
      </a:hlink>
      <a:folHlink>
        <a:srgbClr val="F2F39F"/>
      </a:folHlink>
    </a:clrScheme>
    <a:fontScheme name="1_S2009PowerPoint">
      <a:majorFont>
        <a:latin typeface=""/>
        <a:ea typeface="ＭＳ Ｐゴシック"/>
        <a:cs typeface="ＭＳ Ｐゴシック"/>
      </a:majorFont>
      <a:minorFont>
        <a:latin typeface="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 Design 1">
        <a:dk1>
          <a:srgbClr val="A47F33"/>
        </a:dk1>
        <a:lt1>
          <a:srgbClr val="FFFFFF"/>
        </a:lt1>
        <a:dk2>
          <a:srgbClr val="483225"/>
        </a:dk2>
        <a:lt2>
          <a:srgbClr val="FFFFFF"/>
        </a:lt2>
        <a:accent1>
          <a:srgbClr val="92BFEB"/>
        </a:accent1>
        <a:accent2>
          <a:srgbClr val="F99D1C"/>
        </a:accent2>
        <a:accent3>
          <a:srgbClr val="B1ADAC"/>
        </a:accent3>
        <a:accent4>
          <a:srgbClr val="DADADA"/>
        </a:accent4>
        <a:accent5>
          <a:srgbClr val="C7DCF3"/>
        </a:accent5>
        <a:accent6>
          <a:srgbClr val="E28E18"/>
        </a:accent6>
        <a:hlink>
          <a:srgbClr val="A4D767"/>
        </a:hlink>
        <a:folHlink>
          <a:srgbClr val="003082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S2009PowerPoint</Template>
  <TotalTime>15205</TotalTime>
  <Words>3382</Words>
  <Application>Microsoft PowerPoint</Application>
  <PresentationFormat>화면 슬라이드 쇼(4:3)</PresentationFormat>
  <Paragraphs>583</Paragraphs>
  <Slides>75</Slides>
  <Notes>75</Notes>
  <HiddenSlides>0</HiddenSlides>
  <MMClips>31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76" baseType="lpstr">
      <vt:lpstr>S2009PowerPoint</vt:lpstr>
      <vt:lpstr>Synchronized Multi-character  Motion Editing</vt:lpstr>
      <vt:lpstr>Multi-character Interaction : synchronization in space and time </vt:lpstr>
      <vt:lpstr>Cumbersome to Maintain Synchronization</vt:lpstr>
      <vt:lpstr>Edit while Maintaining Multiple Character Interaction</vt:lpstr>
      <vt:lpstr>Related Work</vt:lpstr>
      <vt:lpstr>Related Work</vt:lpstr>
      <vt:lpstr>Related Work</vt:lpstr>
      <vt:lpstr>Related Work</vt:lpstr>
      <vt:lpstr>Overview</vt:lpstr>
      <vt:lpstr>Overview</vt:lpstr>
      <vt:lpstr>Overview</vt:lpstr>
      <vt:lpstr>Multiple Character Interaction</vt:lpstr>
      <vt:lpstr>Multiple Character Interaction</vt:lpstr>
      <vt:lpstr>Multiple Character Interaction</vt:lpstr>
      <vt:lpstr>Multiple Character Interaction</vt:lpstr>
      <vt:lpstr>Multiple Character Interaction</vt:lpstr>
      <vt:lpstr>Multiple Character Interaction</vt:lpstr>
      <vt:lpstr>Multiple Character Interaction</vt:lpstr>
      <vt:lpstr>Multiple Character Interaction</vt:lpstr>
      <vt:lpstr>Multiple Character Interaction</vt:lpstr>
      <vt:lpstr>Multiple Character Interaction</vt:lpstr>
      <vt:lpstr>Absolute Position, Direction, and Timing</vt:lpstr>
      <vt:lpstr>Absolute Position, Direction, and Timing</vt:lpstr>
      <vt:lpstr>Relative Position, Direction, and Timing</vt:lpstr>
      <vt:lpstr>Relative Position, Direction, and Timing</vt:lpstr>
      <vt:lpstr>End-effector Constraints</vt:lpstr>
      <vt:lpstr>Motion Path Editing</vt:lpstr>
      <vt:lpstr>Applying Laplacian formulation to Motion Path</vt:lpstr>
      <vt:lpstr>Applying Laplacian formulation to Motion Path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Handling Large Deformation</vt:lpstr>
      <vt:lpstr>Handling Large Deformation</vt:lpstr>
      <vt:lpstr>Discrete Transformations</vt:lpstr>
      <vt:lpstr>Discrete Transformations</vt:lpstr>
      <vt:lpstr>슬라이드 43</vt:lpstr>
      <vt:lpstr>슬라이드 44</vt:lpstr>
      <vt:lpstr>슬라이드 45</vt:lpstr>
      <vt:lpstr>Types of Discrete Transformation</vt:lpstr>
      <vt:lpstr>Types of Discrete Transformation</vt:lpstr>
      <vt:lpstr>Types of Discrete Transformation</vt:lpstr>
      <vt:lpstr>Types of Discrete Transformation</vt:lpstr>
      <vt:lpstr>Evaluation of Discrete Transformation</vt:lpstr>
      <vt:lpstr>Evaluation and Selection</vt:lpstr>
      <vt:lpstr>Evaluation and Selection</vt:lpstr>
      <vt:lpstr>Our  Algorithm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Subsampling Acceleration Technique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Discussion</vt:lpstr>
      <vt:lpstr>Discussion</vt:lpstr>
      <vt:lpstr>Synchronized Multi-character Motion Editing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mmkim78</dc:creator>
  <cp:lastModifiedBy>mmkim78</cp:lastModifiedBy>
  <cp:revision>449</cp:revision>
  <dcterms:created xsi:type="dcterms:W3CDTF">2009-07-23T12:10:39Z</dcterms:created>
  <dcterms:modified xsi:type="dcterms:W3CDTF">2009-08-31T05:15:32Z</dcterms:modified>
</cp:coreProperties>
</file>